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99"/>
  </p:notesMasterIdLst>
  <p:handoutMasterIdLst>
    <p:handoutMasterId r:id="rId100"/>
  </p:handoutMasterIdLst>
  <p:sldIdLst>
    <p:sldId id="282" r:id="rId2"/>
    <p:sldId id="285" r:id="rId3"/>
    <p:sldId id="331" r:id="rId4"/>
    <p:sldId id="370" r:id="rId5"/>
    <p:sldId id="339" r:id="rId6"/>
    <p:sldId id="340" r:id="rId7"/>
    <p:sldId id="348" r:id="rId8"/>
    <p:sldId id="338" r:id="rId9"/>
    <p:sldId id="342" r:id="rId10"/>
    <p:sldId id="343" r:id="rId11"/>
    <p:sldId id="344" r:id="rId12"/>
    <p:sldId id="352" r:id="rId13"/>
    <p:sldId id="350" r:id="rId14"/>
    <p:sldId id="345" r:id="rId15"/>
    <p:sldId id="351" r:id="rId16"/>
    <p:sldId id="299" r:id="rId17"/>
    <p:sldId id="334" r:id="rId18"/>
    <p:sldId id="375" r:id="rId19"/>
    <p:sldId id="376" r:id="rId20"/>
    <p:sldId id="377" r:id="rId21"/>
    <p:sldId id="378" r:id="rId22"/>
    <p:sldId id="379" r:id="rId23"/>
    <p:sldId id="380" r:id="rId24"/>
    <p:sldId id="381" r:id="rId25"/>
    <p:sldId id="335" r:id="rId26"/>
    <p:sldId id="404" r:id="rId27"/>
    <p:sldId id="406" r:id="rId28"/>
    <p:sldId id="349" r:id="rId29"/>
    <p:sldId id="286" r:id="rId30"/>
    <p:sldId id="386" r:id="rId31"/>
    <p:sldId id="330" r:id="rId32"/>
    <p:sldId id="291" r:id="rId33"/>
    <p:sldId id="288" r:id="rId34"/>
    <p:sldId id="307" r:id="rId35"/>
    <p:sldId id="295" r:id="rId36"/>
    <p:sldId id="293" r:id="rId37"/>
    <p:sldId id="298" r:id="rId38"/>
    <p:sldId id="300" r:id="rId39"/>
    <p:sldId id="301" r:id="rId40"/>
    <p:sldId id="303" r:id="rId41"/>
    <p:sldId id="308" r:id="rId42"/>
    <p:sldId id="309" r:id="rId43"/>
    <p:sldId id="382" r:id="rId44"/>
    <p:sldId id="383" r:id="rId45"/>
    <p:sldId id="384" r:id="rId46"/>
    <p:sldId id="385" r:id="rId47"/>
    <p:sldId id="310" r:id="rId48"/>
    <p:sldId id="360" r:id="rId49"/>
    <p:sldId id="361" r:id="rId50"/>
    <p:sldId id="362" r:id="rId51"/>
    <p:sldId id="366" r:id="rId52"/>
    <p:sldId id="371" r:id="rId53"/>
    <p:sldId id="367" r:id="rId54"/>
    <p:sldId id="363" r:id="rId55"/>
    <p:sldId id="364" r:id="rId56"/>
    <p:sldId id="365" r:id="rId57"/>
    <p:sldId id="368" r:id="rId58"/>
    <p:sldId id="369" r:id="rId59"/>
    <p:sldId id="312" r:id="rId60"/>
    <p:sldId id="314" r:id="rId61"/>
    <p:sldId id="315" r:id="rId62"/>
    <p:sldId id="317" r:id="rId63"/>
    <p:sldId id="319" r:id="rId64"/>
    <p:sldId id="320" r:id="rId65"/>
    <p:sldId id="321" r:id="rId66"/>
    <p:sldId id="318" r:id="rId67"/>
    <p:sldId id="322" r:id="rId68"/>
    <p:sldId id="408" r:id="rId69"/>
    <p:sldId id="409" r:id="rId70"/>
    <p:sldId id="410" r:id="rId71"/>
    <p:sldId id="411" r:id="rId72"/>
    <p:sldId id="412" r:id="rId73"/>
    <p:sldId id="413" r:id="rId74"/>
    <p:sldId id="311" r:id="rId75"/>
    <p:sldId id="313" r:id="rId76"/>
    <p:sldId id="323" r:id="rId77"/>
    <p:sldId id="387" r:id="rId78"/>
    <p:sldId id="388" r:id="rId79"/>
    <p:sldId id="389" r:id="rId80"/>
    <p:sldId id="390" r:id="rId81"/>
    <p:sldId id="391" r:id="rId82"/>
    <p:sldId id="392" r:id="rId83"/>
    <p:sldId id="407" r:id="rId84"/>
    <p:sldId id="357" r:id="rId85"/>
    <p:sldId id="355" r:id="rId86"/>
    <p:sldId id="356" r:id="rId87"/>
    <p:sldId id="372" r:id="rId88"/>
    <p:sldId id="373" r:id="rId89"/>
    <p:sldId id="393" r:id="rId90"/>
    <p:sldId id="400" r:id="rId91"/>
    <p:sldId id="395" r:id="rId92"/>
    <p:sldId id="396" r:id="rId93"/>
    <p:sldId id="397" r:id="rId94"/>
    <p:sldId id="398" r:id="rId95"/>
    <p:sldId id="354" r:id="rId96"/>
    <p:sldId id="359" r:id="rId97"/>
    <p:sldId id="324" r:id="rId98"/>
  </p:sldIdLst>
  <p:sldSz cx="9144000" cy="6858000" type="screen4x3"/>
  <p:notesSz cx="9167813" cy="6950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89">
          <p15:clr>
            <a:srgbClr val="A4A3A4"/>
          </p15:clr>
        </p15:guide>
        <p15:guide id="2" pos="28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y" initials="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99"/>
    <a:srgbClr val="DDDDDD"/>
    <a:srgbClr val="6699FF"/>
    <a:srgbClr val="003399"/>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7" autoAdjust="0"/>
    <p:restoredTop sz="91299" autoAdjust="0"/>
  </p:normalViewPr>
  <p:slideViewPr>
    <p:cSldViewPr>
      <p:cViewPr>
        <p:scale>
          <a:sx n="100" d="100"/>
          <a:sy n="100" d="100"/>
        </p:scale>
        <p:origin x="-92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166" y="-72"/>
      </p:cViewPr>
      <p:guideLst>
        <p:guide orient="horz" pos="2189"/>
        <p:guide pos="28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73513" cy="3476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defTabSz="920750">
              <a:defRPr sz="1200"/>
            </a:lvl1pPr>
          </a:lstStyle>
          <a:p>
            <a:endParaRPr lang="en-US"/>
          </a:p>
        </p:txBody>
      </p:sp>
      <p:sp>
        <p:nvSpPr>
          <p:cNvPr id="6147" name="Rectangle 3"/>
          <p:cNvSpPr>
            <a:spLocks noGrp="1" noChangeArrowheads="1"/>
          </p:cNvSpPr>
          <p:nvPr>
            <p:ph type="dt" sz="quarter" idx="1"/>
          </p:nvPr>
        </p:nvSpPr>
        <p:spPr bwMode="auto">
          <a:xfrm>
            <a:off x="5192713" y="0"/>
            <a:ext cx="3973512" cy="3476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algn="r" defTabSz="920750">
              <a:defRPr sz="1200"/>
            </a:lvl1pPr>
          </a:lstStyle>
          <a:p>
            <a:endParaRPr lang="en-US"/>
          </a:p>
        </p:txBody>
      </p:sp>
      <p:sp>
        <p:nvSpPr>
          <p:cNvPr id="6148" name="Rectangle 4"/>
          <p:cNvSpPr>
            <a:spLocks noGrp="1" noChangeArrowheads="1"/>
          </p:cNvSpPr>
          <p:nvPr>
            <p:ph type="ftr" sz="quarter" idx="2"/>
          </p:nvPr>
        </p:nvSpPr>
        <p:spPr bwMode="auto">
          <a:xfrm>
            <a:off x="0" y="6600825"/>
            <a:ext cx="3973513" cy="3476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defTabSz="920750">
              <a:defRPr sz="1200"/>
            </a:lvl1pPr>
          </a:lstStyle>
          <a:p>
            <a:endParaRPr lang="en-US"/>
          </a:p>
        </p:txBody>
      </p:sp>
      <p:sp>
        <p:nvSpPr>
          <p:cNvPr id="6149" name="Rectangle 5"/>
          <p:cNvSpPr>
            <a:spLocks noGrp="1" noChangeArrowheads="1"/>
          </p:cNvSpPr>
          <p:nvPr>
            <p:ph type="sldNum" sz="quarter" idx="3"/>
          </p:nvPr>
        </p:nvSpPr>
        <p:spPr bwMode="auto">
          <a:xfrm>
            <a:off x="5192713" y="6600825"/>
            <a:ext cx="3973512" cy="3476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algn="r" defTabSz="920750">
              <a:defRPr sz="1200"/>
            </a:lvl1pPr>
          </a:lstStyle>
          <a:p>
            <a:fld id="{E92B716B-DCC3-4ED8-BD4B-3168010D4A18}" type="slidenum">
              <a:rPr lang="en-US"/>
              <a:pPr/>
              <a:t>‹#›</a:t>
            </a:fld>
            <a:endParaRPr lang="en-US"/>
          </a:p>
        </p:txBody>
      </p:sp>
    </p:spTree>
    <p:extLst>
      <p:ext uri="{BB962C8B-B14F-4D97-AF65-F5344CB8AC3E}">
        <p14:creationId xmlns:p14="http://schemas.microsoft.com/office/powerpoint/2010/main" val="693954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973513" cy="3476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defTabSz="920750">
              <a:defRPr sz="1200"/>
            </a:lvl1pPr>
          </a:lstStyle>
          <a:p>
            <a:endParaRPr lang="en-US"/>
          </a:p>
        </p:txBody>
      </p:sp>
      <p:sp>
        <p:nvSpPr>
          <p:cNvPr id="10243" name="Rectangle 3"/>
          <p:cNvSpPr>
            <a:spLocks noGrp="1" noChangeArrowheads="1"/>
          </p:cNvSpPr>
          <p:nvPr>
            <p:ph type="dt" idx="1"/>
          </p:nvPr>
        </p:nvSpPr>
        <p:spPr bwMode="auto">
          <a:xfrm>
            <a:off x="5192713" y="0"/>
            <a:ext cx="3973512" cy="3476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algn="r" defTabSz="920750">
              <a:defRPr sz="1200"/>
            </a:lvl1pPr>
          </a:lstStyle>
          <a:p>
            <a:endParaRPr lang="en-US"/>
          </a:p>
        </p:txBody>
      </p:sp>
      <p:sp>
        <p:nvSpPr>
          <p:cNvPr id="14340" name="Rectangle 4"/>
          <p:cNvSpPr>
            <a:spLocks noGrp="1" noRot="1" noChangeAspect="1" noChangeArrowheads="1" noTextEdit="1"/>
          </p:cNvSpPr>
          <p:nvPr>
            <p:ph type="sldImg" idx="2"/>
          </p:nvPr>
        </p:nvSpPr>
        <p:spPr bwMode="auto">
          <a:xfrm>
            <a:off x="2846388" y="520700"/>
            <a:ext cx="3475037" cy="26066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7575" y="3302000"/>
            <a:ext cx="7334250" cy="3127375"/>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6600825"/>
            <a:ext cx="3973513" cy="3476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defTabSz="920750">
              <a:defRPr sz="1200"/>
            </a:lvl1pPr>
          </a:lstStyle>
          <a:p>
            <a:endParaRPr lang="en-US"/>
          </a:p>
        </p:txBody>
      </p:sp>
      <p:sp>
        <p:nvSpPr>
          <p:cNvPr id="10247" name="Rectangle 7"/>
          <p:cNvSpPr>
            <a:spLocks noGrp="1" noChangeArrowheads="1"/>
          </p:cNvSpPr>
          <p:nvPr>
            <p:ph type="sldNum" sz="quarter" idx="5"/>
          </p:nvPr>
        </p:nvSpPr>
        <p:spPr bwMode="auto">
          <a:xfrm>
            <a:off x="5192713" y="6600825"/>
            <a:ext cx="3973512" cy="3476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algn="r" defTabSz="920750">
              <a:defRPr sz="1200"/>
            </a:lvl1pPr>
          </a:lstStyle>
          <a:p>
            <a:fld id="{90FB5024-D79E-4BB2-BDE7-207C7967A37F}" type="slidenum">
              <a:rPr lang="en-US"/>
              <a:pPr/>
              <a:t>‹#›</a:t>
            </a:fld>
            <a:endParaRPr lang="en-US"/>
          </a:p>
        </p:txBody>
      </p:sp>
    </p:spTree>
    <p:extLst>
      <p:ext uri="{BB962C8B-B14F-4D97-AF65-F5344CB8AC3E}">
        <p14:creationId xmlns:p14="http://schemas.microsoft.com/office/powerpoint/2010/main" val="14093048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A8BB8C1A-EDD3-421F-81D4-3B1464CEB146}" type="slidenum">
              <a:rPr lang="en-US"/>
              <a:pPr/>
              <a:t>1</a:t>
            </a:fld>
            <a:endParaRPr lang="en-US" dirty="0"/>
          </a:p>
        </p:txBody>
      </p:sp>
      <p:sp>
        <p:nvSpPr>
          <p:cNvPr id="17410" name="Rectangle 2"/>
          <p:cNvSpPr>
            <a:spLocks noGrp="1" noRot="1" noChangeAspect="1" noChangeArrowheads="1" noTextEdit="1"/>
          </p:cNvSpPr>
          <p:nvPr>
            <p:ph type="sldImg"/>
          </p:nvPr>
        </p:nvSpPr>
        <p:spPr>
          <a:xfrm>
            <a:off x="2847975" y="520700"/>
            <a:ext cx="3475038" cy="2606675"/>
          </a:xfrm>
          <a:ln/>
        </p:spPr>
      </p:sp>
      <p:sp>
        <p:nvSpPr>
          <p:cNvPr id="17411" name="Rectangle 3"/>
          <p:cNvSpPr>
            <a:spLocks noGrp="1" noChangeArrowheads="1"/>
          </p:cNvSpPr>
          <p:nvPr>
            <p:ph type="body" idx="1"/>
          </p:nvPr>
        </p:nvSpPr>
        <p:spPr>
          <a:xfrm>
            <a:off x="1222375" y="3302000"/>
            <a:ext cx="6723063" cy="3127375"/>
          </a:xfrm>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046484A-76F6-4861-956A-84ABF7ECE113}" type="slidenum">
              <a:rPr lang="en-US"/>
              <a:pPr/>
              <a:t>32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r>
              <a:rPr lang="en-US"/>
              <a:t>For greater flexibility, store data in its smallest part.  It is much more difficult to search for data when more than one piece of information is in one field.  Examples include: instead of one field for a persons address, break the address into three fields – street address, city, state and zip. Instead of one field for a persons name, break the name into two or three fields – first, last and possibly middle initial.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3930C5D2-A69D-4BFA-9EC2-4B62008EC613}" type="slidenum">
              <a:rPr lang="en-US"/>
              <a:pPr/>
              <a:t>33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342900" indent="-342900" eaLnBrk="1" hangingPunct="1">
              <a:lnSpc>
                <a:spcPct val="90000"/>
              </a:lnSpc>
              <a:spcBef>
                <a:spcPct val="20000"/>
              </a:spcBef>
              <a:buClr>
                <a:srgbClr val="3366CC"/>
              </a:buClr>
              <a:buSzPct val="65000"/>
              <a:buFont typeface="Wingdings" pitchFamily="2" charset="2"/>
              <a:buNone/>
            </a:pPr>
            <a:r>
              <a:rPr lang="en-US" sz="1100">
                <a:solidFill>
                  <a:srgbClr val="003399"/>
                </a:solidFill>
              </a:rPr>
              <a:t>Calculated fields should be used mainly in queries and reports.  This is more efficient and allows for more accurate information.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6CF231CF-5852-4522-85AA-05B6EB728374}" type="slidenum">
              <a:rPr lang="en-US"/>
              <a:pPr/>
              <a:t>34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eaLnBrk="1" hangingPunct="1">
              <a:lnSpc>
                <a:spcPct val="90000"/>
              </a:lnSpc>
            </a:pPr>
            <a:r>
              <a:rPr lang="en-US"/>
              <a:t>Using a data type of date/time for all date fields allows the use of date arithmetic. An example of date arithmetic usage would be subtracting the shipping date from the order date of an item.  The resulting number is the delay between the item being ordered and the item being shipped.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7DE86B89-0041-46B3-BFDF-6B01EEA3EB46}" type="slidenum">
              <a:rPr lang="en-US"/>
              <a:pPr/>
              <a:t>35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lnSpc>
                <a:spcPct val="90000"/>
              </a:lnSpc>
            </a:pPr>
            <a:r>
              <a:rPr lang="en-US" sz="1400"/>
              <a:t>Using multiple tables helps reduce redundancy. </a:t>
            </a:r>
            <a:r>
              <a:rPr lang="en-US"/>
              <a:t>The process of reducing duplicate information is also referred to as normalization. </a:t>
            </a:r>
          </a:p>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1EE2ACA-5F88-4D01-80D3-04D596DBB583}" type="slidenum">
              <a:rPr lang="en-US"/>
              <a:pPr/>
              <a:t>36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eaLnBrk="1" hangingPunct="1">
              <a:lnSpc>
                <a:spcPct val="90000"/>
              </a:lnSpc>
            </a:pPr>
            <a:r>
              <a:rPr lang="en-US"/>
              <a:t>Tables are automatically created with an AutoNumber field which serves as the primary key. To change the primary key, select a field in Design View and click the primary key icon on the tools ribbon of the Design tab.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C6488AF6-68EE-4283-BF61-8D5078F9D620}" type="slidenum">
              <a:rPr lang="en-US"/>
              <a:pPr/>
              <a:t>37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solidFill>
                  <a:schemeClr val="accent2"/>
                </a:solidFill>
              </a:rPr>
              <a:t>When planning your table always consider the possibility that you will need a foreign key. A foreign key in one table is the primary key in another and is created when a relationship between two tables is made. </a:t>
            </a:r>
          </a:p>
          <a:p>
            <a:r>
              <a:rPr lang="en-US">
                <a:solidFill>
                  <a:schemeClr val="accent2"/>
                </a:solidFill>
              </a:rPr>
              <a:t>Example:</a:t>
            </a:r>
          </a:p>
          <a:p>
            <a:r>
              <a:rPr lang="en-US" u="sng">
                <a:solidFill>
                  <a:schemeClr val="accent2"/>
                </a:solidFill>
              </a:rPr>
              <a:t>Customer ID is the Primary Key in the Customer Table</a:t>
            </a:r>
          </a:p>
          <a:p>
            <a:r>
              <a:rPr lang="en-US">
                <a:solidFill>
                  <a:schemeClr val="accent2"/>
                </a:solidFill>
              </a:rPr>
              <a:t>Customer ID will only appear in one record in this table.  There must only be one unique id per customer.</a:t>
            </a:r>
          </a:p>
          <a:p>
            <a:r>
              <a:rPr lang="en-US" u="sng">
                <a:solidFill>
                  <a:schemeClr val="accent2"/>
                </a:solidFill>
              </a:rPr>
              <a:t>Customer ID is a Regular Field in the Orders Table</a:t>
            </a:r>
          </a:p>
          <a:p>
            <a:r>
              <a:rPr lang="en-US">
                <a:solidFill>
                  <a:schemeClr val="accent2"/>
                </a:solidFill>
              </a:rPr>
              <a:t>Customer ID may appear many times in this table. One customer can place many orders Customer ID may appear multiple times.</a:t>
            </a:r>
          </a:p>
          <a:p>
            <a:endParaRPr lang="en-US">
              <a:solidFill>
                <a:schemeClr val="accent2"/>
              </a:solidFill>
            </a:endParaRPr>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446E6501-7671-45A0-BD42-AF0FAD9516D8}" type="slidenum">
              <a:rPr lang="en-US"/>
              <a:pPr/>
              <a:t>38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eaLnBrk="1" hangingPunct="1"/>
            <a:r>
              <a:rPr lang="en-US"/>
              <a:t>The strength of Access is the fact that it is a relational database. This means you can have multiple tables and create relationships between each table. This is extremely important in the effort to eliminate redundant data.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65BEEB42-74D3-4E13-80AA-62967D96EB83}" type="slidenum">
              <a:rPr lang="en-US"/>
              <a:pPr/>
              <a:t>39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eaLnBrk="1" hangingPunct="1"/>
            <a:r>
              <a:rPr lang="en-US"/>
              <a:t>Referential integrity helps assure that the references to relationships between data is accurate.  It can be established when creating the relationship between two tables or at a later time by editing the relationship.</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69A79733-63E5-4592-BCCA-26D0C9CCE5AD}" type="slidenum">
              <a:rPr lang="en-US"/>
              <a:pPr/>
              <a:t>40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r>
              <a:rPr lang="en-US" sz="1100"/>
              <a:t>When cascades are active, data changed in one table that is in a relationship will be changed in its related tables.  Cascade Update means that data changed in one table will be changed in other tables that it shares a relationship with.  Cascade delete means that if a record in is deleted in one table, the associated records in other tables it shares a relationship with will be deleted as well.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E825A85E-0B9E-473D-B241-12A91B14ACF0}" type="slidenum">
              <a:rPr lang="en-US"/>
              <a:pPr/>
              <a:t>41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eaLnBrk="1" hangingPunct="1"/>
            <a:r>
              <a:rPr lang="en-US"/>
              <a:t>Click the Database tools tab and click the Relationships icon in the Show/Hide group to open the Relationships window.</a:t>
            </a:r>
          </a:p>
          <a:p>
            <a:pPr eaLnBrk="1" hangingPunct="1"/>
            <a:r>
              <a:rPr lang="en-US"/>
              <a:t>In the Relationship window, click and drag a field name from one table to a field name in a related table.</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540DB10B-DC4A-4137-BD95-0E0D05DE70F7}" type="slidenum">
              <a:rPr lang="en-US"/>
              <a:pPr/>
              <a:t>2</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eaLnBrk="1" hangingPunct="1"/>
            <a:r>
              <a:rPr lang="en-US" dirty="0"/>
              <a:t>Objectives for the chapter are: design data, create tables, understand table relationships, share data with Excel and establish table relationships.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EFC189D9-F3E4-4B15-826E-3F8BCEF8594A}" type="slidenum">
              <a:rPr lang="en-US"/>
              <a:pPr/>
              <a:t>42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eaLnBrk="1" hangingPunct="1"/>
            <a:r>
              <a:rPr lang="en-US"/>
              <a:t>After dragging a field name from one table to another, the Edit Relationships dialog box will appear.  Enter the appropriate settings in the Edit relationships dialog box and click Create.  A join line will appear when one table is joined to another. An i</a:t>
            </a:r>
            <a:r>
              <a:rPr lang="en-US">
                <a:solidFill>
                  <a:schemeClr val="tx2"/>
                </a:solidFill>
              </a:rPr>
              <a:t>nfinity symbol be on the join line when referential integrity has been applied.</a:t>
            </a:r>
            <a:endParaRPr lang="en-US"/>
          </a:p>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3102E861-C692-44D5-AF76-9B3C073817C5}" type="slidenum">
              <a:rPr lang="en-US"/>
              <a:pPr/>
              <a:t>47</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eaLnBrk="1" hangingPunct="1"/>
            <a:r>
              <a:rPr lang="en-US"/>
              <a:t>Queries allow us to ask specific questions about the data and receive a record set back that answers our questions. This returned record set is called a dataset.  Simply running a query does not change the actual table data.  However, you may alter the data in a dataset and the changes will be reflected in the underlying table.</a:t>
            </a:r>
          </a:p>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B8C1DD9-DDE7-4D92-BE89-E7216A52FD96}" type="slidenum">
              <a:rPr lang="en-US"/>
              <a:pPr/>
              <a:t>59</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r>
              <a:rPr lang="en-US"/>
              <a:t>Query Design view has two panes – the table pane and the design pane. Striking the F6 key will toggle you between panes.</a:t>
            </a:r>
          </a:p>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EAB15988-88FE-4EE4-95ED-CD840AAA127A}" type="slidenum">
              <a:rPr lang="en-US"/>
              <a:pPr/>
              <a:t>60</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eaLnBrk="1" hangingPunct="1">
              <a:lnSpc>
                <a:spcPct val="90000"/>
              </a:lnSpc>
            </a:pPr>
            <a:r>
              <a:rPr lang="en-US"/>
              <a:t>A select query is a basic query that searches associated tables and returns a dataset that matches the query parameters</a:t>
            </a:r>
          </a:p>
          <a:p>
            <a:pPr eaLnBrk="1" hangingPunct="1">
              <a:lnSpc>
                <a:spcPct val="90000"/>
              </a:lnSpc>
            </a:pPr>
            <a:r>
              <a:rPr lang="en-US"/>
              <a:t>Changes made to the dataset will be reflected in the associated tables.</a:t>
            </a:r>
          </a:p>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08AD8AAA-CA00-4992-A6A0-F46015CBAB51}" type="slidenum">
              <a:rPr lang="en-US"/>
              <a:pPr/>
              <a:t>61</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r>
              <a:rPr lang="en-US"/>
              <a:t>Parts of the Design Grid include:</a:t>
            </a:r>
          </a:p>
          <a:p>
            <a:pPr eaLnBrk="1" hangingPunct="1"/>
            <a:r>
              <a:rPr lang="en-US"/>
              <a:t>Field Row – displays the field name</a:t>
            </a:r>
          </a:p>
          <a:p>
            <a:pPr eaLnBrk="1" hangingPunct="1"/>
            <a:r>
              <a:rPr lang="en-US"/>
              <a:t>Sort row – enables you to sort the dataset</a:t>
            </a:r>
          </a:p>
          <a:p>
            <a:pPr eaLnBrk="1" hangingPunct="1"/>
            <a:r>
              <a:rPr lang="en-US"/>
              <a:t>Show Row – controls whether or not you see a field in the dataset</a:t>
            </a:r>
          </a:p>
          <a:p>
            <a:pPr eaLnBrk="1" hangingPunct="1"/>
            <a:r>
              <a:rPr lang="en-US"/>
              <a:t>Criteria row – determines the records that will be selected for display</a:t>
            </a:r>
          </a:p>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3207C63B-F02B-464C-AA1B-573A3513B4D4}" type="slidenum">
              <a:rPr lang="en-US"/>
              <a:pPr/>
              <a:t>62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eaLnBrk="1" hangingPunct="1">
              <a:lnSpc>
                <a:spcPct val="90000"/>
              </a:lnSpc>
            </a:pPr>
            <a:r>
              <a:rPr lang="en-US"/>
              <a:t>Specify criteria with currency without the dollar sign and with or without the decimal point. Use operands such as less than, greater than, equal to or not equal to, in order to compare your criteria against data in the specified field.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828BCD33-F90A-4420-8991-FB041171CB09}" type="slidenum">
              <a:rPr lang="en-US"/>
              <a:pPr/>
              <a:t>63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eaLnBrk="1" hangingPunct="1"/>
            <a:r>
              <a:rPr lang="en-US"/>
              <a:t>Specify IS NULL in the criterion field to find fields that have no data. Specify IS NOT NULL to exclude Null value fields from the dataset.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DF055B25-22A4-4BAD-8EB0-78E679940128}" type="slidenum">
              <a:rPr lang="en-US"/>
              <a:pPr/>
              <a:t>64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eaLnBrk="1" hangingPunct="1"/>
            <a:r>
              <a:rPr lang="en-US"/>
              <a:t>Use the OR criterion to find records that can match one or more conditions specified. Use the AND criterion to find records that must match all criteria specified.</a:t>
            </a:r>
          </a:p>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CCA0165D-10C2-4902-B401-9F0440A6C7C6}" type="slidenum">
              <a:rPr lang="en-US"/>
              <a:pPr/>
              <a:t>65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eaLnBrk="1" hangingPunct="1"/>
            <a:r>
              <a:rPr lang="en-US"/>
              <a:t>One way to copy is query is to right click on the query in the Navigation pane and chose Copy from the shortcut menu. Right click again in the navigation pane and chose paste. In the Paste as dialog box, give the query a new name.</a:t>
            </a:r>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2065182A-2E63-4E8A-9007-147CB4835B9B}" type="slidenum">
              <a:rPr lang="en-US"/>
              <a:pPr/>
              <a:t>66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eaLnBrk="1" hangingPunct="1"/>
            <a:r>
              <a:rPr lang="en-US"/>
              <a:t>The asterisk wildcard searches for a pattern that includes any number of characters in the position of the asterisk.</a:t>
            </a:r>
          </a:p>
          <a:p>
            <a:pPr eaLnBrk="1" hangingPunct="1"/>
            <a:r>
              <a:rPr lang="en-US"/>
              <a:t>The question mark searches for a pattern that includes a single character in the position of the question mark.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884F5CA-F794-49A0-BF8D-D19FE6CED1F2}" type="slidenum">
              <a:rPr lang="en-US"/>
              <a:pPr/>
              <a:t>3</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eaLnBrk="1" hangingPunct="1"/>
            <a:r>
              <a:rPr lang="en-US" dirty="0"/>
              <a:t>Objectives for this chapter also include: Create a query, Specify criteria for different data types, Copy and run a query, </a:t>
            </a:r>
            <a:endParaRPr lang="en-US" b="1" dirty="0"/>
          </a:p>
          <a:p>
            <a:pPr eaLnBrk="1" hangingPunct="1"/>
            <a:r>
              <a:rPr lang="en-US" dirty="0"/>
              <a:t>Use the Query Wizard and Understand large database differences.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099C603B-B7D6-4554-A93C-5C66B282AA81}" type="slidenum">
              <a:rPr lang="en-US"/>
              <a:pPr/>
              <a:t>67</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eaLnBrk="1" hangingPunct="1"/>
            <a:r>
              <a:rPr lang="en-US"/>
              <a:t>Running, or executing, a query is done by clicking the Run command located by clicking the Design tab and accessing the Results group.</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09D727B0-8C42-4D73-B6D2-FA7ED7EFF8B1}" type="slidenum">
              <a:rPr lang="en-US"/>
              <a:pPr/>
              <a:t>74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eaLnBrk="1" hangingPunct="1"/>
            <a:r>
              <a:rPr lang="en-US"/>
              <a:t>To create a query using the Query Wizard, click the Create tab, choose Query Wizard from the Other group and choose the query type from the New Query dialog box.</a:t>
            </a:r>
          </a:p>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38273F88-5EC7-4730-9F71-ACB4E7E2F3F9}" type="slidenum">
              <a:rPr lang="en-US"/>
              <a:pPr/>
              <a:t>75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pPr eaLnBrk="1" hangingPunct="1"/>
            <a:r>
              <a:rPr lang="en-US"/>
              <a:t>After establishing the type of query you wish to create, select the Table/Queries you wish to base your query on and choose the desired fields. Select aggregate totals you wish to display in the Summary Options box.</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625EE0AF-EF16-42F0-846B-70B502450767}" type="slidenum">
              <a:rPr lang="en-US"/>
              <a:pPr/>
              <a:t>76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eaLnBrk="1" hangingPunct="1"/>
            <a:r>
              <a:rPr lang="en-US" sz="1100"/>
              <a:t>The final step in using the Query Wizard is to name your query and open in Datasheet View or Query Design View.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9D762E29-12C2-45EA-9734-4EE0F210E273}" type="slidenum">
              <a:rPr lang="en-US"/>
              <a:pPr/>
              <a:t>85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eaLnBrk="1" hangingPunct="1"/>
            <a:r>
              <a:rPr lang="en-US"/>
              <a:t>Structured Query Language, or SQL defines and process database queries.  SQL is the industry standard query language and Microsoft Access SQL is Microsoft's version of SQL.</a:t>
            </a:r>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C8B05747-5D78-43E7-B309-13A9F521CF05}" type="slidenum">
              <a:rPr lang="en-US"/>
              <a:pPr/>
              <a:t>86</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7575" y="3417888"/>
            <a:ext cx="7334250" cy="3127375"/>
          </a:xfrm>
        </p:spPr>
        <p:txBody>
          <a:bodyPr/>
          <a:lstStyle/>
          <a:p>
            <a:pPr eaLnBrk="1" hangingPunct="1"/>
            <a:r>
              <a:rPr lang="en-US"/>
              <a:t>Clauses can be added to select statement in order to restrict or further define query results.  The WHERE clause specifies which records to return based on a condition – where this is equal to that or where this is true or that is false.  The ORDER BY clause sorts records in either ascending or descending order and according to the field you specify. TO sort in descending order, add the keyword desc after the field name you are sorting by.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p:txBody>
          <a:bodyPr/>
          <a:lstStyle/>
          <a:p>
            <a:endParaRPr lang="en-US"/>
          </a:p>
        </p:txBody>
      </p:sp>
      <p:sp>
        <p:nvSpPr>
          <p:cNvPr id="113667" name="Slide Number Placeholder 3"/>
          <p:cNvSpPr>
            <a:spLocks noGrp="1"/>
          </p:cNvSpPr>
          <p:nvPr>
            <p:ph type="sldNum" sz="quarter" idx="5"/>
          </p:nvPr>
        </p:nvSpPr>
        <p:spPr>
          <a:noFill/>
        </p:spPr>
        <p:txBody>
          <a:bodyPr/>
          <a:lstStyle/>
          <a:p>
            <a:fld id="{A3FEF894-7110-43EE-8362-93B5D4E2E9E7}" type="slidenum">
              <a:rPr lang="en-US"/>
              <a:pPr/>
              <a:t>95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B23F7DE8-72FE-4BA2-9F96-25F2C9F65627}" type="slidenum">
              <a:rPr lang="en-US"/>
              <a:pPr/>
              <a:t>97</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eaLnBrk="1" hangingPunct="1"/>
            <a:r>
              <a:rPr lang="en-US"/>
              <a:t>To ensure data integrity, to maintain security and to avoid mishaps, most large companies separate their database into front and back ends.</a:t>
            </a:r>
          </a:p>
          <a:p>
            <a:pPr eaLnBrk="1" hangingPunct="1"/>
            <a:r>
              <a:rPr lang="en-US"/>
              <a:t>Front end – contains the objects needed to interact with data, but not the tables where the record values reside.</a:t>
            </a:r>
          </a:p>
          <a:p>
            <a:pPr eaLnBrk="1" hangingPunct="1"/>
            <a:r>
              <a:rPr lang="en-US"/>
              <a:t>Back end – contains the tables where the data resides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5EA4ABF-A61F-4F7F-9FF3-4EF152E04383}" type="slidenum">
              <a:rPr lang="en-US"/>
              <a:pPr/>
              <a:t>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eaLnBrk="1" hangingPunct="1">
              <a:lnSpc>
                <a:spcPct val="90000"/>
              </a:lnSpc>
            </a:pPr>
            <a:r>
              <a:rPr lang="en-US" sz="1400" dirty="0"/>
              <a:t>After choosing your method of creation begin implementing the table design.  Be sure to u</a:t>
            </a:r>
            <a:r>
              <a:rPr lang="en-US" dirty="0"/>
              <a:t>se </a:t>
            </a:r>
            <a:r>
              <a:rPr lang="en-US" dirty="0" err="1"/>
              <a:t>CamelCase</a:t>
            </a:r>
            <a:r>
              <a:rPr lang="en-US"/>
              <a:t> notation for field names.  You will also need to specify the data type for each field and establish the primary key that was determined when planning your table.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380EB049-BF7D-40F7-94FC-C0160393A9FE}" type="slidenum">
              <a:rPr lang="en-US"/>
              <a:pPr/>
              <a:t>16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eaLnBrk="1" hangingPunct="1"/>
            <a:r>
              <a:rPr lang="en-US"/>
              <a:t>Field Properties can be used to specify characteristics for individual fields. Field Properties can be found in the lower pane of the Table Design View.</a:t>
            </a:r>
          </a:p>
          <a:p>
            <a:pPr eaLnBrk="1" hangingPunct="1"/>
            <a:endParaRPr lang="en-US"/>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0FB5024-D79E-4BB2-BDE7-207C7967A37F}" type="slidenum">
              <a:rPr lang="en-US" smtClean="0"/>
              <a:pPr/>
              <a:t>24</a:t>
            </a:fld>
            <a:endParaRPr lang="en-US"/>
          </a:p>
        </p:txBody>
      </p:sp>
    </p:spTree>
    <p:extLst>
      <p:ext uri="{BB962C8B-B14F-4D97-AF65-F5344CB8AC3E}">
        <p14:creationId xmlns:p14="http://schemas.microsoft.com/office/powerpoint/2010/main" val="192302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CC68DBD4-7C9E-4274-A5F9-57425EA1D25D}" type="slidenum">
              <a:rPr lang="en-US"/>
              <a:pPr/>
              <a:t>28</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eaLnBrk="1" hangingPunct="1">
              <a:spcBef>
                <a:spcPct val="0"/>
              </a:spcBef>
            </a:pPr>
            <a:r>
              <a:rPr lang="en-US"/>
              <a:t>Just as you first create a blueprint to build a house, you should first sketch or outline your table design.  (Add: Careful pre-planning saves you much time in the future. There are many factors that affect both the design and structure of a database.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603A140C-45BB-4805-BABC-30A0A7330C66}" type="slidenum">
              <a:rPr lang="en-US"/>
              <a:pPr/>
              <a:t>29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eaLnBrk="1" hangingPunct="1"/>
            <a:r>
              <a:rPr lang="en-US"/>
              <a:t>Set the field size property of individual fields in Table Design View. Once the field size is set, data entry in that field is limited to the length specified. In order to prepare for the future, always anticipate the current field size may one day need to be larger.</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D8A9D8E-BFD8-4596-B39E-8EEBCEBD4C24}" type="slidenum">
              <a:rPr lang="en-US"/>
              <a:pPr/>
              <a:t>31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eaLnBrk="1" hangingPunct="1"/>
            <a:r>
              <a:rPr lang="en-US"/>
              <a:t>Validation rules are used to help avoid data entry errors by restricting what can be entered in a field.  For example, if you want a number to be entered into a field, but want to assure that a zero is not entered, your validation rule could be &lt;&gt;0.  If an attempt is made to enter a zero in the field, a generic error message is generated stating that a validation rule has been broken.  If you include validation text with a validation rule, the user will receive a message that you specify. Therefore, it is recommended to provide validation text any time you use a validation rule so that they user can more easily understand the error.</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16998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699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pPr>
              <a:defRPr/>
            </a:pPr>
            <a:fld id="{0A992DAD-E24B-4209-B235-6C1C58AAE2F9}" type="datetime1">
              <a:rPr lang="en-US"/>
              <a:pPr>
                <a:defRPr/>
              </a:pPr>
              <a:t>2/12/2019</a:t>
            </a:fld>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64927702-21C6-497C-AC4E-BB951133A1E7}"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A8B773D-8CFE-4168-BE1D-69B90A770524}" type="datetime1">
              <a:rPr lang="en-US"/>
              <a:pPr>
                <a:defRPr/>
              </a:pPr>
              <a:t>2/12/2019</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F949645-718E-46B8-BE5C-74827E83E1C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CEBBD53D-9D5E-47C5-82C2-987C305D0442}" type="datetime1">
              <a:rPr lang="en-US"/>
              <a:pPr>
                <a:defRPr/>
              </a:pPr>
              <a:t>2/12/2019</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FCF44FA-3D06-4FD8-8D91-57E906D94BD1}"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7CFCDB81-F89D-4E64-AEE8-D2CA763303C1}" type="slidenum">
              <a:rPr lang="en-US" alt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19C6F79-770D-4003-BFF2-CDB8A4363588}" type="datetime1">
              <a:rPr lang="en-US"/>
              <a:pPr>
                <a:defRPr/>
              </a:pPr>
              <a:t>2/12/2019</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05E9586-2BA8-4D2C-982D-81FA9F42C78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FB8BD27-987D-4566-915F-52670A66FD2F}" type="datetime1">
              <a:rPr lang="en-US"/>
              <a:pPr>
                <a:defRPr/>
              </a:pPr>
              <a:t>2/12/2019</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69E159D-272F-4C11-A975-F46902EDE73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496D97D-B46D-4245-B77A-78D144F4D515}" type="datetime1">
              <a:rPr lang="en-US"/>
              <a:pPr>
                <a:defRPr/>
              </a:pPr>
              <a:t>2/12/2019</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87BC0CD-C8DD-4568-B367-928A87FED28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EFC412E-8AC4-4B82-88AC-FC392387FF71}" type="datetime1">
              <a:rPr lang="en-US"/>
              <a:pPr>
                <a:defRPr/>
              </a:pPr>
              <a:t>2/12/2019</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53293724-2A86-474B-9335-1A41FD65727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C5FD0CB-4AED-403D-A6F9-5BBBB8867D8A}" type="datetime1">
              <a:rPr lang="en-US"/>
              <a:pPr>
                <a:defRPr/>
              </a:pPr>
              <a:t>2/12/2019</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9B3DBA35-13F3-498E-9E77-CE0B6E6538D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8B9CE7E-F012-402A-8FA1-89282CA35ED3}" type="datetime1">
              <a:rPr lang="en-US"/>
              <a:pPr>
                <a:defRPr/>
              </a:pPr>
              <a:t>2/12/2019</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20280D55-5F31-42F7-ACEA-F1936641D32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C9FC2840-E55D-49D7-B01B-4EF520073B88}" type="datetime1">
              <a:rPr lang="en-US"/>
              <a:pPr>
                <a:defRPr/>
              </a:pPr>
              <a:t>2/12/2019</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C36179A-12F3-423E-B2B3-748E3FC6AD8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fld id="{47B444FC-C091-4C76-92D8-1D79BF7E2F44}" type="datetime1">
              <a:rPr lang="en-US"/>
              <a:pPr>
                <a:defRPr/>
              </a:pPr>
              <a:t>2/12/2019</a:t>
            </a:fld>
            <a:endParaRPr lang="en-US" altLang="en-US"/>
          </a:p>
        </p:txBody>
      </p:sp>
      <p:sp>
        <p:nvSpPr>
          <p:cNvPr id="16896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16896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1C4A9B49-5973-48B8-90B8-A1D1703AC798}"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6896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16897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168971" name="Oval 11"/>
            <p:cNvSpPr>
              <a:spLocks noChangeArrowheads="1"/>
            </p:cNvSpPr>
            <p:nvPr/>
          </p:nvSpPr>
          <p:spPr bwMode="auto">
            <a:xfrm>
              <a:off x="5360" y="960"/>
              <a:ext cx="78" cy="80"/>
            </a:xfrm>
            <a:prstGeom prst="ellipse">
              <a:avLst/>
            </a:prstGeom>
            <a:solidFill>
              <a:schemeClr val="tx2"/>
            </a:solidFill>
            <a:ln w="9525">
              <a:noFill/>
              <a:round/>
              <a:headEnd/>
              <a:tailEnd/>
            </a:ln>
            <a:effectLst/>
          </p:spPr>
          <p:txBody>
            <a:bodyPr wrap="none" anchor="ctr"/>
            <a:lstStyle/>
            <a:p>
              <a:pPr>
                <a:defRPr/>
              </a:pPr>
              <a:endParaRPr lang="en-US"/>
            </a:p>
          </p:txBody>
        </p:sp>
        <p:sp>
          <p:nvSpPr>
            <p:cNvPr id="168972" name="Oval 12"/>
            <p:cNvSpPr>
              <a:spLocks noChangeArrowheads="1"/>
            </p:cNvSpPr>
            <p:nvPr/>
          </p:nvSpPr>
          <p:spPr bwMode="auto">
            <a:xfrm>
              <a:off x="5136" y="1072"/>
              <a:ext cx="80" cy="78"/>
            </a:xfrm>
            <a:prstGeom prst="ellipse">
              <a:avLst/>
            </a:prstGeom>
            <a:solidFill>
              <a:schemeClr val="tx2"/>
            </a:solidFill>
            <a:ln w="9525">
              <a:noFill/>
              <a:round/>
              <a:headEnd/>
              <a:tailEnd/>
            </a:ln>
            <a:effectLst/>
          </p:spPr>
          <p:txBody>
            <a:bodyPr wrap="none" anchor="ctr"/>
            <a:lstStyle/>
            <a:p>
              <a:pPr>
                <a:defRPr/>
              </a:pPr>
              <a:endParaRPr lang="en-US"/>
            </a:p>
          </p:txBody>
        </p:sp>
        <p:sp>
          <p:nvSpPr>
            <p:cNvPr id="168973" name="Oval 13"/>
            <p:cNvSpPr>
              <a:spLocks noChangeArrowheads="1"/>
            </p:cNvSpPr>
            <p:nvPr/>
          </p:nvSpPr>
          <p:spPr bwMode="auto">
            <a:xfrm>
              <a:off x="5248" y="1072"/>
              <a:ext cx="79" cy="78"/>
            </a:xfrm>
            <a:prstGeom prst="ellipse">
              <a:avLst/>
            </a:prstGeom>
            <a:solidFill>
              <a:schemeClr val="tx2"/>
            </a:solidFill>
            <a:ln w="9525">
              <a:noFill/>
              <a:round/>
              <a:headEnd/>
              <a:tailEnd/>
            </a:ln>
            <a:effectLst/>
          </p:spPr>
          <p:txBody>
            <a:bodyPr wrap="none" anchor="ctr"/>
            <a:lstStyle/>
            <a:p>
              <a:pPr>
                <a:defRPr/>
              </a:pPr>
              <a:endParaRPr lang="en-US"/>
            </a:p>
          </p:txBody>
        </p:sp>
        <p:sp>
          <p:nvSpPr>
            <p:cNvPr id="168974" name="Oval 14"/>
            <p:cNvSpPr>
              <a:spLocks noChangeArrowheads="1"/>
            </p:cNvSpPr>
            <p:nvPr/>
          </p:nvSpPr>
          <p:spPr bwMode="auto">
            <a:xfrm>
              <a:off x="5360" y="1072"/>
              <a:ext cx="78" cy="78"/>
            </a:xfrm>
            <a:prstGeom prst="ellipse">
              <a:avLst/>
            </a:prstGeom>
            <a:solidFill>
              <a:schemeClr val="tx2"/>
            </a:solidFill>
            <a:ln w="9525">
              <a:noFill/>
              <a:round/>
              <a:headEnd/>
              <a:tailEnd/>
            </a:ln>
            <a:effectLst/>
          </p:spPr>
          <p:txBody>
            <a:bodyPr wrap="none" anchor="ctr"/>
            <a:lstStyle/>
            <a:p>
              <a:pPr>
                <a:defRPr/>
              </a:pPr>
              <a:endParaRPr lang="en-US"/>
            </a:p>
          </p:txBody>
        </p:sp>
        <p:sp>
          <p:nvSpPr>
            <p:cNvPr id="168975" name="Oval 15"/>
            <p:cNvSpPr>
              <a:spLocks noChangeArrowheads="1"/>
            </p:cNvSpPr>
            <p:nvPr/>
          </p:nvSpPr>
          <p:spPr bwMode="auto">
            <a:xfrm>
              <a:off x="5472" y="1072"/>
              <a:ext cx="78" cy="78"/>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76" name="Oval 16"/>
            <p:cNvSpPr>
              <a:spLocks noChangeArrowheads="1"/>
            </p:cNvSpPr>
            <p:nvPr/>
          </p:nvSpPr>
          <p:spPr bwMode="auto">
            <a:xfrm>
              <a:off x="5136" y="1184"/>
              <a:ext cx="80" cy="78"/>
            </a:xfrm>
            <a:prstGeom prst="ellipse">
              <a:avLst/>
            </a:prstGeom>
            <a:solidFill>
              <a:schemeClr val="tx2"/>
            </a:solidFill>
            <a:ln w="9525">
              <a:noFill/>
              <a:round/>
              <a:headEnd/>
              <a:tailEnd/>
            </a:ln>
            <a:effectLst/>
          </p:spPr>
          <p:txBody>
            <a:bodyPr wrap="none" anchor="ctr"/>
            <a:lstStyle/>
            <a:p>
              <a:pPr>
                <a:defRPr/>
              </a:pPr>
              <a:endParaRPr lang="en-US"/>
            </a:p>
          </p:txBody>
        </p:sp>
        <p:sp>
          <p:nvSpPr>
            <p:cNvPr id="168977" name="Oval 17"/>
            <p:cNvSpPr>
              <a:spLocks noChangeArrowheads="1"/>
            </p:cNvSpPr>
            <p:nvPr/>
          </p:nvSpPr>
          <p:spPr bwMode="auto">
            <a:xfrm>
              <a:off x="5248" y="1184"/>
              <a:ext cx="79" cy="78"/>
            </a:xfrm>
            <a:prstGeom prst="ellipse">
              <a:avLst/>
            </a:prstGeom>
            <a:solidFill>
              <a:schemeClr val="tx2"/>
            </a:solidFill>
            <a:ln w="9525">
              <a:noFill/>
              <a:round/>
              <a:headEnd/>
              <a:tailEnd/>
            </a:ln>
            <a:effectLst/>
          </p:spPr>
          <p:txBody>
            <a:bodyPr wrap="none" anchor="ctr"/>
            <a:lstStyle/>
            <a:p>
              <a:pPr>
                <a:defRPr/>
              </a:pPr>
              <a:endParaRPr lang="en-US"/>
            </a:p>
          </p:txBody>
        </p:sp>
        <p:sp>
          <p:nvSpPr>
            <p:cNvPr id="168978" name="Oval 18"/>
            <p:cNvSpPr>
              <a:spLocks noChangeArrowheads="1"/>
            </p:cNvSpPr>
            <p:nvPr/>
          </p:nvSpPr>
          <p:spPr bwMode="auto">
            <a:xfrm>
              <a:off x="5360" y="1184"/>
              <a:ext cx="78" cy="78"/>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79" name="Oval 19"/>
            <p:cNvSpPr>
              <a:spLocks noChangeArrowheads="1"/>
            </p:cNvSpPr>
            <p:nvPr/>
          </p:nvSpPr>
          <p:spPr bwMode="auto">
            <a:xfrm>
              <a:off x="5472" y="1184"/>
              <a:ext cx="78" cy="78"/>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80" name="Oval 20"/>
            <p:cNvSpPr>
              <a:spLocks noChangeArrowheads="1"/>
            </p:cNvSpPr>
            <p:nvPr/>
          </p:nvSpPr>
          <p:spPr bwMode="auto">
            <a:xfrm>
              <a:off x="5584" y="1184"/>
              <a:ext cx="80" cy="78"/>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8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16898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83" name="Oval 23"/>
            <p:cNvSpPr>
              <a:spLocks noChangeArrowheads="1"/>
            </p:cNvSpPr>
            <p:nvPr/>
          </p:nvSpPr>
          <p:spPr bwMode="auto">
            <a:xfrm>
              <a:off x="5360" y="1296"/>
              <a:ext cx="78"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84" name="Oval 24"/>
            <p:cNvSpPr>
              <a:spLocks noChangeArrowheads="1"/>
            </p:cNvSpPr>
            <p:nvPr/>
          </p:nvSpPr>
          <p:spPr bwMode="auto">
            <a:xfrm>
              <a:off x="5472" y="1296"/>
              <a:ext cx="78"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8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8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87" name="Oval 27"/>
            <p:cNvSpPr>
              <a:spLocks noChangeArrowheads="1"/>
            </p:cNvSpPr>
            <p:nvPr/>
          </p:nvSpPr>
          <p:spPr bwMode="auto">
            <a:xfrm>
              <a:off x="5360" y="1408"/>
              <a:ext cx="78"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88" name="Oval 28"/>
            <p:cNvSpPr>
              <a:spLocks noChangeArrowheads="1"/>
            </p:cNvSpPr>
            <p:nvPr/>
          </p:nvSpPr>
          <p:spPr bwMode="auto">
            <a:xfrm>
              <a:off x="5472" y="1408"/>
              <a:ext cx="78"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8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16899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16899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92" name="Oval 32"/>
            <p:cNvSpPr>
              <a:spLocks noChangeArrowheads="1"/>
            </p:cNvSpPr>
            <p:nvPr/>
          </p:nvSpPr>
          <p:spPr bwMode="auto">
            <a:xfrm>
              <a:off x="5360" y="1520"/>
              <a:ext cx="78"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93" name="Oval 33"/>
            <p:cNvSpPr>
              <a:spLocks noChangeArrowheads="1"/>
            </p:cNvSpPr>
            <p:nvPr/>
          </p:nvSpPr>
          <p:spPr bwMode="auto">
            <a:xfrm>
              <a:off x="5472" y="1520"/>
              <a:ext cx="78"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168994" name="Oval 34"/>
            <p:cNvSpPr>
              <a:spLocks noChangeArrowheads="1"/>
            </p:cNvSpPr>
            <p:nvPr/>
          </p:nvSpPr>
          <p:spPr bwMode="auto">
            <a:xfrm>
              <a:off x="5136" y="1632"/>
              <a:ext cx="80" cy="78"/>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95" name="Oval 35"/>
            <p:cNvSpPr>
              <a:spLocks noChangeArrowheads="1"/>
            </p:cNvSpPr>
            <p:nvPr/>
          </p:nvSpPr>
          <p:spPr bwMode="auto">
            <a:xfrm>
              <a:off x="5248" y="1632"/>
              <a:ext cx="79" cy="78"/>
            </a:xfrm>
            <a:prstGeom prst="ellipse">
              <a:avLst/>
            </a:prstGeom>
            <a:solidFill>
              <a:schemeClr val="accent1"/>
            </a:solidFill>
            <a:ln w="9525">
              <a:noFill/>
              <a:round/>
              <a:headEnd/>
              <a:tailEnd/>
            </a:ln>
            <a:effectLst/>
          </p:spPr>
          <p:txBody>
            <a:bodyPr wrap="none" anchor="ctr"/>
            <a:lstStyle/>
            <a:p>
              <a:pPr>
                <a:defRPr/>
              </a:pPr>
              <a:endParaRPr lang="en-US"/>
            </a:p>
          </p:txBody>
        </p:sp>
        <p:sp>
          <p:nvSpPr>
            <p:cNvPr id="168996" name="Oval 36"/>
            <p:cNvSpPr>
              <a:spLocks noChangeArrowheads="1"/>
            </p:cNvSpPr>
            <p:nvPr/>
          </p:nvSpPr>
          <p:spPr bwMode="auto">
            <a:xfrm>
              <a:off x="5360" y="1632"/>
              <a:ext cx="78" cy="78"/>
            </a:xfrm>
            <a:prstGeom prst="ellipse">
              <a:avLst/>
            </a:prstGeom>
            <a:solidFill>
              <a:schemeClr val="folHlink"/>
            </a:solidFill>
            <a:ln w="9525">
              <a:noFill/>
              <a:round/>
              <a:headEnd/>
              <a:tailEnd/>
            </a:ln>
            <a:effectLst/>
          </p:spPr>
          <p:txBody>
            <a:bodyPr wrap="none" anchor="ctr"/>
            <a:lstStyle/>
            <a:p>
              <a:pPr>
                <a:defRPr/>
              </a:pPr>
              <a:endParaRPr lang="en-US"/>
            </a:p>
          </p:txBody>
        </p:sp>
        <p:sp>
          <p:nvSpPr>
            <p:cNvPr id="168997" name="Oval 37"/>
            <p:cNvSpPr>
              <a:spLocks noChangeArrowheads="1"/>
            </p:cNvSpPr>
            <p:nvPr/>
          </p:nvSpPr>
          <p:spPr bwMode="auto">
            <a:xfrm>
              <a:off x="5472" y="1632"/>
              <a:ext cx="78" cy="78"/>
            </a:xfrm>
            <a:prstGeom prst="ellipse">
              <a:avLst/>
            </a:prstGeom>
            <a:solidFill>
              <a:schemeClr val="folHlink"/>
            </a:solidFill>
            <a:ln w="9525">
              <a:noFill/>
              <a:round/>
              <a:headEnd/>
              <a:tailEnd/>
            </a:ln>
            <a:effectLst/>
          </p:spPr>
          <p:txBody>
            <a:bodyPr wrap="none" anchor="ctr"/>
            <a:lstStyle/>
            <a:p>
              <a:pPr>
                <a:defRPr/>
              </a:pPr>
              <a:endParaRPr lang="en-US"/>
            </a:p>
          </p:txBody>
        </p:sp>
        <p:sp>
          <p:nvSpPr>
            <p:cNvPr id="16899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168999" name="Oval 39"/>
            <p:cNvSpPr>
              <a:spLocks noChangeArrowheads="1"/>
            </p:cNvSpPr>
            <p:nvPr/>
          </p:nvSpPr>
          <p:spPr bwMode="auto">
            <a:xfrm>
              <a:off x="5472" y="1744"/>
              <a:ext cx="78"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58" r:id="rId1"/>
    <p:sldLayoutId id="2147483749" r:id="rId2"/>
    <p:sldLayoutId id="2147483750" r:id="rId3"/>
    <p:sldLayoutId id="2147483751" r:id="rId4"/>
    <p:sldLayoutId id="2147483752" r:id="rId5"/>
    <p:sldLayoutId id="2147483753" r:id="rId6"/>
    <p:sldLayoutId id="2147483759" r:id="rId7"/>
    <p:sldLayoutId id="2147483754" r:id="rId8"/>
    <p:sldLayoutId id="2147483755" r:id="rId9"/>
    <p:sldLayoutId id="2147483756" r:id="rId10"/>
    <p:sldLayoutId id="2147483757" r:id="rId11"/>
    <p:sldLayoutId id="2147483760" r:id="rId12"/>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8" Type="http://schemas.openxmlformats.org/officeDocument/2006/relationships/hyperlink" Target="http://en.wikipedia.org/wiki/Oracle_Corporation" TargetMode="External"/><Relationship Id="rId13" Type="http://schemas.openxmlformats.org/officeDocument/2006/relationships/hyperlink" Target="http://en.wikipedia.org/w/index.php?title=PL/PSM&amp;action=edit&amp;redlink=1" TargetMode="External"/><Relationship Id="rId3" Type="http://schemas.openxmlformats.org/officeDocument/2006/relationships/hyperlink" Target="http://en.wikipedia.org/wiki/SQL_PL" TargetMode="External"/><Relationship Id="rId7" Type="http://schemas.openxmlformats.org/officeDocument/2006/relationships/hyperlink" Target="http://en.wikipedia.org/wiki/MySQL" TargetMode="External"/><Relationship Id="rId12" Type="http://schemas.openxmlformats.org/officeDocument/2006/relationships/hyperlink" Target="http://en.wikipedia.org/wiki/PL/pgSQL" TargetMode="External"/><Relationship Id="rId2" Type="http://schemas.openxmlformats.org/officeDocument/2006/relationships/hyperlink" Target="http://en.wikipedia.org/wiki/SQL/PSM" TargetMode="External"/><Relationship Id="rId1" Type="http://schemas.openxmlformats.org/officeDocument/2006/relationships/slideLayout" Target="../slideLayouts/slideLayout12.xml"/><Relationship Id="rId6" Type="http://schemas.openxmlformats.org/officeDocument/2006/relationships/hyperlink" Target="http://en.wikipedia.org/wiki/Transact-SQL" TargetMode="External"/><Relationship Id="rId11" Type="http://schemas.openxmlformats.org/officeDocument/2006/relationships/hyperlink" Target="http://en.wikipedia.org/wiki/PostgreSQL" TargetMode="External"/><Relationship Id="rId5" Type="http://schemas.openxmlformats.org/officeDocument/2006/relationships/hyperlink" Target="http://en.wikipedia.org/wiki/Sybase" TargetMode="External"/><Relationship Id="rId10" Type="http://schemas.openxmlformats.org/officeDocument/2006/relationships/hyperlink" Target="http://en.wikipedia.org/wiki/Ada_(programming_language)" TargetMode="External"/><Relationship Id="rId4" Type="http://schemas.openxmlformats.org/officeDocument/2006/relationships/hyperlink" Target="http://en.wikipedia.org/wiki/Microsoft" TargetMode="External"/><Relationship Id="rId9" Type="http://schemas.openxmlformats.org/officeDocument/2006/relationships/hyperlink" Target="http://en.wikipedia.org/wiki/PL/SQL"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title" idx="4294967295"/>
          </p:nvPr>
        </p:nvSpPr>
        <p:spPr>
          <a:xfrm>
            <a:off x="1609725" y="1219200"/>
            <a:ext cx="7239000" cy="1676400"/>
          </a:xfrm>
        </p:spPr>
        <p:txBody>
          <a:bodyPr anchor="t"/>
          <a:lstStyle/>
          <a:p>
            <a:pPr algn="r" eaLnBrk="1" hangingPunct="1"/>
            <a:r>
              <a:rPr lang="en-US" sz="5200" dirty="0"/>
              <a:t>Exploring Microsoft Office  Access 2010</a:t>
            </a:r>
            <a:br>
              <a:rPr lang="en-US" sz="5200" dirty="0"/>
            </a:br>
            <a:endParaRPr lang="en-US" sz="1900" dirty="0"/>
          </a:p>
        </p:txBody>
      </p:sp>
      <p:sp>
        <p:nvSpPr>
          <p:cNvPr id="16386" name="Slide Number Placeholder 2"/>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8AAE6AB-2293-41E1-BED0-30D371E9700F}" type="slidenum">
              <a:rPr lang="en-US" altLang="en-US" sz="1200">
                <a:solidFill>
                  <a:srgbClr val="003399"/>
                </a:solidFill>
                <a:latin typeface="Garamond" pitchFamily="18" charset="0"/>
              </a:rPr>
              <a:pPr algn="r"/>
              <a:t>1</a:t>
            </a:fld>
            <a:endParaRPr lang="en-US" sz="1200" dirty="0">
              <a:solidFill>
                <a:srgbClr val="003399"/>
              </a:solidFill>
              <a:latin typeface="Garamond" pitchFamily="18" charset="0"/>
            </a:endParaRPr>
          </a:p>
        </p:txBody>
      </p:sp>
      <p:sp>
        <p:nvSpPr>
          <p:cNvPr id="16387" name="Rectangle 5"/>
          <p:cNvSpPr>
            <a:spLocks noChangeArrowheads="1"/>
          </p:cNvSpPr>
          <p:nvPr/>
        </p:nvSpPr>
        <p:spPr bwMode="auto">
          <a:xfrm>
            <a:off x="2667000" y="3657600"/>
            <a:ext cx="6172200" cy="1143000"/>
          </a:xfrm>
          <a:prstGeom prst="rect">
            <a:avLst/>
          </a:prstGeom>
          <a:noFill/>
          <a:ln w="9525">
            <a:noFill/>
            <a:miter lim="800000"/>
            <a:headEnd/>
            <a:tailEnd/>
          </a:ln>
        </p:spPr>
        <p:txBody>
          <a:bodyPr/>
          <a:lstStyle/>
          <a:p>
            <a:pPr algn="ctr">
              <a:spcBef>
                <a:spcPct val="20000"/>
              </a:spcBef>
              <a:buClr>
                <a:schemeClr val="accent1"/>
              </a:buClr>
              <a:buSzPct val="65000"/>
              <a:buFont typeface="Wingdings" pitchFamily="2" charset="2"/>
              <a:buNone/>
            </a:pPr>
            <a:r>
              <a:rPr lang="en-US" sz="3600" dirty="0">
                <a:solidFill>
                  <a:schemeClr val="tx2"/>
                </a:solidFill>
              </a:rPr>
              <a:t>Chapter 2:</a:t>
            </a:r>
            <a:br>
              <a:rPr lang="en-US" sz="3600" dirty="0">
                <a:solidFill>
                  <a:schemeClr val="tx2"/>
                </a:solidFill>
              </a:rPr>
            </a:br>
            <a:r>
              <a:rPr lang="en-US" sz="3600" dirty="0">
                <a:solidFill>
                  <a:schemeClr val="tx2"/>
                </a:solidFill>
              </a:rPr>
              <a:t>Relational Databases and Multi-Table Queries</a:t>
            </a:r>
          </a:p>
          <a:p>
            <a:pPr algn="ctr">
              <a:spcBef>
                <a:spcPct val="20000"/>
              </a:spcBef>
              <a:buClr>
                <a:schemeClr val="accent1"/>
              </a:buClr>
              <a:buSzPct val="65000"/>
              <a:buFont typeface="Wingdings" pitchFamily="2" charset="2"/>
              <a:buNone/>
            </a:pPr>
            <a:endParaRPr lang="en-US" sz="3600" dirty="0">
              <a:solidFill>
                <a:schemeClr val="tx2"/>
              </a:solidFill>
            </a:endParaRPr>
          </a:p>
        </p:txBody>
      </p:sp>
      <p:pic>
        <p:nvPicPr>
          <p:cNvPr id="6" name="Picture 8" descr="produc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1" y="3064329"/>
            <a:ext cx="2273299" cy="3167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33400" y="304800"/>
            <a:ext cx="7543800" cy="1295400"/>
          </a:xfrm>
        </p:spPr>
        <p:txBody>
          <a:bodyPr/>
          <a:lstStyle/>
          <a:p>
            <a:pPr eaLnBrk="1" hangingPunct="1"/>
            <a:r>
              <a:rPr lang="en-US" dirty="0"/>
              <a:t>External Data Sources- Import Tab</a:t>
            </a:r>
          </a:p>
        </p:txBody>
      </p:sp>
      <p:sp>
        <p:nvSpPr>
          <p:cNvPr id="28674" name="Rectangle 3"/>
          <p:cNvSpPr>
            <a:spLocks noGrp="1" noChangeArrowheads="1"/>
          </p:cNvSpPr>
          <p:nvPr>
            <p:ph type="body" idx="1"/>
          </p:nvPr>
        </p:nvSpPr>
        <p:spPr>
          <a:xfrm>
            <a:off x="457200" y="1719263"/>
            <a:ext cx="8229600" cy="4071937"/>
          </a:xfrm>
        </p:spPr>
        <p:txBody>
          <a:bodyPr/>
          <a:lstStyle/>
          <a:p>
            <a:pPr eaLnBrk="1" hangingPunct="1">
              <a:lnSpc>
                <a:spcPts val="3600"/>
              </a:lnSpc>
            </a:pPr>
            <a:r>
              <a:rPr lang="en-US" sz="2400" dirty="0"/>
              <a:t>Import the data into a new Microsoft Access table, which is a way to convert data from a different format and copy it into Microsoft Access. You can also import database objects into another </a:t>
            </a:r>
            <a:r>
              <a:rPr lang="en-US" sz="2400" b="1" u="sng" dirty="0"/>
              <a:t>Microsoft Access database.</a:t>
            </a:r>
            <a:endParaRPr lang="en-US" sz="2400" dirty="0"/>
          </a:p>
          <a:p>
            <a:pPr eaLnBrk="1" hangingPunct="1">
              <a:lnSpc>
                <a:spcPts val="3600"/>
              </a:lnSpc>
            </a:pPr>
            <a:r>
              <a:rPr lang="en-US" sz="2400" dirty="0"/>
              <a:t>Import types such as:</a:t>
            </a:r>
          </a:p>
          <a:p>
            <a:pPr lvl="1" eaLnBrk="1" hangingPunct="1">
              <a:lnSpc>
                <a:spcPts val="3600"/>
              </a:lnSpc>
            </a:pPr>
            <a:r>
              <a:rPr lang="en-US" sz="2000" dirty="0"/>
              <a:t> dbase, excel, outlook, </a:t>
            </a:r>
            <a:r>
              <a:rPr lang="en-US" sz="2000" dirty="0" err="1"/>
              <a:t>Sharepoint</a:t>
            </a:r>
            <a:r>
              <a:rPr lang="en-US" sz="2000" dirty="0"/>
              <a:t>, Lotus, Paradox, text (.</a:t>
            </a:r>
            <a:r>
              <a:rPr lang="en-US" sz="2000" dirty="0" err="1"/>
              <a:t>txt,.csv,.tab</a:t>
            </a:r>
            <a:r>
              <a:rPr lang="en-US" sz="2000" dirty="0"/>
              <a:t>, .</a:t>
            </a:r>
            <a:r>
              <a:rPr lang="en-US" sz="2000" dirty="0" err="1"/>
              <a:t>asc</a:t>
            </a:r>
            <a:r>
              <a:rPr lang="en-US" sz="2000" dirty="0"/>
              <a:t>), Link, xml, other Access Files, ODBC</a:t>
            </a:r>
          </a:p>
        </p:txBody>
      </p:sp>
      <p:sp>
        <p:nvSpPr>
          <p:cNvPr id="28675" name="Slide Number Placeholder 4"/>
          <p:cNvSpPr>
            <a:spLocks noGrp="1"/>
          </p:cNvSpPr>
          <p:nvPr>
            <p:ph type="sldNum" sz="quarter" idx="12"/>
          </p:nvPr>
        </p:nvSpPr>
        <p:spPr>
          <a:noFill/>
        </p:spPr>
        <p:txBody>
          <a:bodyPr/>
          <a:lstStyle/>
          <a:p>
            <a:fld id="{A3E0DE4B-1CD5-455F-AD33-0AB1DA652436}"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t>External Data Sources</a:t>
            </a:r>
          </a:p>
        </p:txBody>
      </p:sp>
      <p:sp>
        <p:nvSpPr>
          <p:cNvPr id="29698" name="Rectangle 3"/>
          <p:cNvSpPr>
            <a:spLocks noGrp="1" noChangeArrowheads="1"/>
          </p:cNvSpPr>
          <p:nvPr>
            <p:ph type="body" idx="1"/>
          </p:nvPr>
        </p:nvSpPr>
        <p:spPr/>
        <p:txBody>
          <a:bodyPr/>
          <a:lstStyle/>
          <a:p>
            <a:pPr eaLnBrk="1" hangingPunct="1"/>
            <a:r>
              <a:rPr lang="en-US"/>
              <a:t>Link to the data, which is a way to connect to data from another application without importing it so that you can view and edit the data in both the original application and in an </a:t>
            </a:r>
            <a:r>
              <a:rPr lang="en-US" b="1" u="sng"/>
              <a:t>Access file</a:t>
            </a:r>
            <a:r>
              <a:rPr lang="en-US"/>
              <a:t>. </a:t>
            </a:r>
          </a:p>
        </p:txBody>
      </p:sp>
      <p:sp>
        <p:nvSpPr>
          <p:cNvPr id="29699" name="Slide Number Placeholder 4"/>
          <p:cNvSpPr>
            <a:spLocks noGrp="1"/>
          </p:cNvSpPr>
          <p:nvPr>
            <p:ph type="sldNum" sz="quarter" idx="12"/>
          </p:nvPr>
        </p:nvSpPr>
        <p:spPr>
          <a:noFill/>
        </p:spPr>
        <p:txBody>
          <a:bodyPr/>
          <a:lstStyle/>
          <a:p>
            <a:fld id="{6820D4A7-CA05-4BA9-9ECF-5C308D6C8CBD}"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t>Name fields clearly </a:t>
            </a:r>
          </a:p>
        </p:txBody>
      </p:sp>
      <p:sp>
        <p:nvSpPr>
          <p:cNvPr id="30722" name="Rectangle 3"/>
          <p:cNvSpPr>
            <a:spLocks noGrp="1" noChangeArrowheads="1"/>
          </p:cNvSpPr>
          <p:nvPr>
            <p:ph type="body" idx="1"/>
          </p:nvPr>
        </p:nvSpPr>
        <p:spPr/>
        <p:txBody>
          <a:bodyPr/>
          <a:lstStyle/>
          <a:p>
            <a:pPr>
              <a:lnSpc>
                <a:spcPts val="3200"/>
              </a:lnSpc>
            </a:pPr>
            <a:r>
              <a:rPr lang="en-US" sz="2400" dirty="0"/>
              <a:t>Choose field names that will be easily understood by the people who will use the database. If your organization has other databases, you should check to see if it has conventions for naming database fields.</a:t>
            </a:r>
          </a:p>
          <a:p>
            <a:pPr>
              <a:lnSpc>
                <a:spcPts val="3200"/>
              </a:lnSpc>
            </a:pPr>
            <a:r>
              <a:rPr lang="en-US" sz="2400" dirty="0"/>
              <a:t>Although you can add or change a table's field names in Datasheet view, the best place to update a table's fields is in Design view. There, you can easily add and rename fields, add descriptive text, and set the field data type and properties. </a:t>
            </a:r>
          </a:p>
        </p:txBody>
      </p:sp>
      <p:sp>
        <p:nvSpPr>
          <p:cNvPr id="30723" name="Slide Number Placeholder 4"/>
          <p:cNvSpPr>
            <a:spLocks noGrp="1"/>
          </p:cNvSpPr>
          <p:nvPr>
            <p:ph type="sldNum" sz="quarter" idx="12"/>
          </p:nvPr>
        </p:nvSpPr>
        <p:spPr>
          <a:noFill/>
        </p:spPr>
        <p:txBody>
          <a:bodyPr/>
          <a:lstStyle/>
          <a:p>
            <a:fld id="{572E1802-5821-41A1-B861-65C438D455E0}"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Set data types for fields</a:t>
            </a:r>
          </a:p>
        </p:txBody>
      </p:sp>
      <p:sp>
        <p:nvSpPr>
          <p:cNvPr id="31746" name="Rectangle 3"/>
          <p:cNvSpPr>
            <a:spLocks noGrp="1" noChangeArrowheads="1"/>
          </p:cNvSpPr>
          <p:nvPr>
            <p:ph type="body" idx="1"/>
          </p:nvPr>
        </p:nvSpPr>
        <p:spPr/>
        <p:txBody>
          <a:bodyPr/>
          <a:lstStyle/>
          <a:p>
            <a:pPr marL="0" indent="0">
              <a:buFont typeface="Wingdings" pitchFamily="2" charset="2"/>
              <a:buNone/>
            </a:pPr>
            <a:r>
              <a:rPr lang="en-US" sz="2800" dirty="0"/>
              <a:t>The </a:t>
            </a:r>
            <a:r>
              <a:rPr lang="en-US" sz="2800" b="1" dirty="0"/>
              <a:t>data type</a:t>
            </a:r>
            <a:r>
              <a:rPr lang="en-US" sz="2800" dirty="0"/>
              <a:t> of a field is an attribute of the field's stored data. Proper selection of data type provides major advantages:</a:t>
            </a:r>
          </a:p>
          <a:p>
            <a:pPr marL="361950" lvl="1" indent="-361950">
              <a:buFont typeface="Wingdings" pitchFamily="2" charset="2"/>
              <a:buAutoNum type="arabicPeriod"/>
            </a:pPr>
            <a:r>
              <a:rPr lang="en-US" sz="2400" b="1" dirty="0"/>
              <a:t>Control</a:t>
            </a:r>
            <a:r>
              <a:rPr lang="en-US" sz="2400" dirty="0"/>
              <a:t> - Data type determines what kinds of information may be stored in the field, preventing errors and enhancing data validation. Setting data type to Number, for example, prevents invalid text entry.</a:t>
            </a:r>
          </a:p>
          <a:p>
            <a:pPr marL="361950" lvl="1" indent="-361950">
              <a:buFont typeface="Wingdings" pitchFamily="2" charset="2"/>
              <a:buAutoNum type="arabicPeriod"/>
            </a:pPr>
            <a:r>
              <a:rPr lang="en-US" sz="2400" b="1" dirty="0"/>
              <a:t>Convenience</a:t>
            </a:r>
            <a:r>
              <a:rPr lang="en-US" sz="2400" dirty="0"/>
              <a:t> - Data type can help manage database disk-space requirements and speed up performance. Setting data type to Number, for example, will typically make calculations faster. </a:t>
            </a:r>
          </a:p>
        </p:txBody>
      </p:sp>
      <p:sp>
        <p:nvSpPr>
          <p:cNvPr id="31747" name="Slide Number Placeholder 4"/>
          <p:cNvSpPr>
            <a:spLocks noGrp="1"/>
          </p:cNvSpPr>
          <p:nvPr>
            <p:ph type="sldNum" sz="quarter" idx="12"/>
          </p:nvPr>
        </p:nvSpPr>
        <p:spPr>
          <a:noFill/>
        </p:spPr>
        <p:txBody>
          <a:bodyPr/>
          <a:lstStyle/>
          <a:p>
            <a:fld id="{F15DC3BC-3795-4484-8D8E-FC6EC4768B71}"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a:r>
              <a:rPr lang="en-US" sz="1000">
                <a:latin typeface="Verdana" pitchFamily="34" charset="0"/>
              </a:rPr>
              <a:t>2814 Notes Chapter 2</a:t>
            </a:r>
          </a:p>
        </p:txBody>
      </p:sp>
      <p:sp>
        <p:nvSpPr>
          <p:cNvPr id="32770" name="Rectangle 2"/>
          <p:cNvSpPr>
            <a:spLocks noGrp="1" noChangeArrowheads="1"/>
          </p:cNvSpPr>
          <p:nvPr>
            <p:ph type="title" idx="4294967295"/>
          </p:nvPr>
        </p:nvSpPr>
        <p:spPr/>
        <p:txBody>
          <a:bodyPr/>
          <a:lstStyle/>
          <a:p>
            <a:pPr eaLnBrk="1" hangingPunct="1"/>
            <a:r>
              <a:rPr lang="en-US" b="0">
                <a:solidFill>
                  <a:srgbClr val="003300"/>
                </a:solidFill>
                <a:latin typeface="Arial Unicode MS" pitchFamily="34" charset="-128"/>
              </a:rPr>
              <a:t>Data Types of Fields</a:t>
            </a:r>
          </a:p>
        </p:txBody>
      </p:sp>
      <p:sp>
        <p:nvSpPr>
          <p:cNvPr id="32771" name="Rectangle 3"/>
          <p:cNvSpPr>
            <a:spLocks noGrp="1" noChangeArrowheads="1"/>
          </p:cNvSpPr>
          <p:nvPr>
            <p:ph type="body" idx="4294967295"/>
          </p:nvPr>
        </p:nvSpPr>
        <p:spPr>
          <a:xfrm>
            <a:off x="457200" y="1719263"/>
            <a:ext cx="6934200" cy="4411662"/>
          </a:xfrm>
        </p:spPr>
        <p:txBody>
          <a:bodyPr/>
          <a:lstStyle/>
          <a:p>
            <a:pPr>
              <a:lnSpc>
                <a:spcPts val="2200"/>
              </a:lnSpc>
              <a:spcBef>
                <a:spcPts val="200"/>
              </a:spcBef>
            </a:pPr>
            <a:r>
              <a:rPr lang="en-US" sz="1400" b="1" dirty="0"/>
              <a:t>Attachment</a:t>
            </a:r>
            <a:r>
              <a:rPr lang="en-US" sz="1400" dirty="0"/>
              <a:t>    Files, such as digital photos. Multiple files can be attached per record. This data type is not available in earlier versions of Access. </a:t>
            </a:r>
          </a:p>
          <a:p>
            <a:pPr>
              <a:lnSpc>
                <a:spcPts val="2200"/>
              </a:lnSpc>
              <a:spcBef>
                <a:spcPts val="200"/>
              </a:spcBef>
            </a:pPr>
            <a:r>
              <a:rPr lang="en-US" sz="1400" b="1" dirty="0"/>
              <a:t>AutoNumber</a:t>
            </a:r>
            <a:r>
              <a:rPr lang="en-US" sz="1400" dirty="0"/>
              <a:t>    Numbers that are automatically generated for each record. </a:t>
            </a:r>
          </a:p>
          <a:p>
            <a:pPr>
              <a:lnSpc>
                <a:spcPts val="2200"/>
              </a:lnSpc>
              <a:spcBef>
                <a:spcPts val="200"/>
              </a:spcBef>
            </a:pPr>
            <a:r>
              <a:rPr lang="en-US" sz="1400" b="1" dirty="0"/>
              <a:t>Currency</a:t>
            </a:r>
            <a:r>
              <a:rPr lang="en-US" sz="1400" dirty="0"/>
              <a:t>    Monetary values. </a:t>
            </a:r>
          </a:p>
          <a:p>
            <a:pPr>
              <a:lnSpc>
                <a:spcPts val="2200"/>
              </a:lnSpc>
              <a:spcBef>
                <a:spcPts val="200"/>
              </a:spcBef>
            </a:pPr>
            <a:r>
              <a:rPr lang="en-US" sz="1400" b="1" dirty="0"/>
              <a:t>Date/Time</a:t>
            </a:r>
            <a:r>
              <a:rPr lang="en-US" sz="1400" dirty="0"/>
              <a:t>    Dates and times. </a:t>
            </a:r>
          </a:p>
          <a:p>
            <a:pPr>
              <a:lnSpc>
                <a:spcPts val="2200"/>
              </a:lnSpc>
              <a:spcBef>
                <a:spcPts val="200"/>
              </a:spcBef>
            </a:pPr>
            <a:r>
              <a:rPr lang="en-US" sz="1400" b="1" dirty="0"/>
              <a:t>Hyperlink</a:t>
            </a:r>
            <a:r>
              <a:rPr lang="en-US" sz="1400" dirty="0"/>
              <a:t>    Hyperlinks, such as e-mail addresses. </a:t>
            </a:r>
          </a:p>
          <a:p>
            <a:pPr>
              <a:lnSpc>
                <a:spcPts val="2200"/>
              </a:lnSpc>
              <a:spcBef>
                <a:spcPts val="200"/>
              </a:spcBef>
            </a:pPr>
            <a:r>
              <a:rPr lang="en-US" sz="1400" b="1" dirty="0"/>
              <a:t>Memo</a:t>
            </a:r>
            <a:r>
              <a:rPr lang="en-US" sz="1400" dirty="0"/>
              <a:t>    Long blocks of text and text that use text formatting. A typical use of a Memo field would be a detailed product description. </a:t>
            </a:r>
          </a:p>
          <a:p>
            <a:pPr>
              <a:lnSpc>
                <a:spcPts val="2200"/>
              </a:lnSpc>
              <a:spcBef>
                <a:spcPts val="200"/>
              </a:spcBef>
            </a:pPr>
            <a:r>
              <a:rPr lang="en-US" sz="1400" b="1" dirty="0"/>
              <a:t>Number</a:t>
            </a:r>
            <a:r>
              <a:rPr lang="en-US" sz="1400" dirty="0"/>
              <a:t>    Numeric values, such as distances. Note that there is a separate data type for currency. </a:t>
            </a:r>
          </a:p>
          <a:p>
            <a:pPr>
              <a:lnSpc>
                <a:spcPts val="2200"/>
              </a:lnSpc>
              <a:spcBef>
                <a:spcPts val="200"/>
              </a:spcBef>
            </a:pPr>
            <a:r>
              <a:rPr lang="en-US" sz="1400" b="1" dirty="0"/>
              <a:t>OLE Object</a:t>
            </a:r>
            <a:r>
              <a:rPr lang="en-US" sz="1400" dirty="0"/>
              <a:t>    OLE objects (OLE object: An object supporting the OLE protocol for object linking and embedding. </a:t>
            </a:r>
          </a:p>
          <a:p>
            <a:pPr>
              <a:lnSpc>
                <a:spcPts val="2200"/>
              </a:lnSpc>
              <a:spcBef>
                <a:spcPts val="200"/>
              </a:spcBef>
            </a:pPr>
            <a:r>
              <a:rPr lang="en-US" sz="1400" b="1" dirty="0"/>
              <a:t>Text</a:t>
            </a:r>
            <a:r>
              <a:rPr lang="en-US" sz="1400" dirty="0"/>
              <a:t>    Short, alphanumeric values, such as a last name or a street address. </a:t>
            </a:r>
          </a:p>
          <a:p>
            <a:pPr>
              <a:lnSpc>
                <a:spcPts val="2200"/>
              </a:lnSpc>
              <a:spcBef>
                <a:spcPts val="200"/>
              </a:spcBef>
            </a:pPr>
            <a:r>
              <a:rPr lang="en-US" sz="1400" b="1" dirty="0"/>
              <a:t>Yes/No</a:t>
            </a:r>
            <a:r>
              <a:rPr lang="en-US" sz="1400" dirty="0"/>
              <a:t>    Boolean values</a:t>
            </a:r>
          </a:p>
          <a:p>
            <a:pPr>
              <a:lnSpc>
                <a:spcPts val="2200"/>
              </a:lnSpc>
              <a:spcBef>
                <a:spcPts val="200"/>
              </a:spcBef>
            </a:pPr>
            <a:r>
              <a:rPr lang="en-US" sz="1400" b="1" dirty="0"/>
              <a:t>Lookup Wizard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Set field properties</a:t>
            </a:r>
          </a:p>
        </p:txBody>
      </p:sp>
      <p:sp>
        <p:nvSpPr>
          <p:cNvPr id="33794" name="Rectangle 3"/>
          <p:cNvSpPr>
            <a:spLocks noGrp="1" noChangeArrowheads="1"/>
          </p:cNvSpPr>
          <p:nvPr>
            <p:ph type="body" idx="1"/>
          </p:nvPr>
        </p:nvSpPr>
        <p:spPr/>
        <p:txBody>
          <a:bodyPr/>
          <a:lstStyle/>
          <a:p>
            <a:pPr>
              <a:lnSpc>
                <a:spcPts val="3000"/>
              </a:lnSpc>
            </a:pPr>
            <a:r>
              <a:rPr lang="en-US" sz="2000"/>
              <a:t>A </a:t>
            </a:r>
            <a:r>
              <a:rPr lang="en-US" sz="2000" b="1"/>
              <a:t>field property</a:t>
            </a:r>
            <a:r>
              <a:rPr lang="en-US" sz="2000"/>
              <a:t> is an attribute of a field that controls the display and user input of data.</a:t>
            </a:r>
          </a:p>
          <a:p>
            <a:pPr>
              <a:lnSpc>
                <a:spcPts val="3000"/>
              </a:lnSpc>
            </a:pPr>
            <a:r>
              <a:rPr lang="en-US" sz="2000"/>
              <a:t>Proper selection of field properties ensures that data will be seen and entered in the same way throughout your database, including forms, queries, and reports that use the data.</a:t>
            </a:r>
          </a:p>
          <a:p>
            <a:pPr>
              <a:lnSpc>
                <a:spcPts val="3000"/>
              </a:lnSpc>
            </a:pPr>
            <a:r>
              <a:rPr lang="en-US" sz="2000"/>
              <a:t>If you set the field property for a date to Input Mask, you establish a single pattern for this data entry. Thus you can ensure that this information is always entered in the format 04/24/2008.</a:t>
            </a:r>
          </a:p>
          <a:p>
            <a:pPr>
              <a:lnSpc>
                <a:spcPts val="3000"/>
              </a:lnSpc>
            </a:pPr>
            <a:r>
              <a:rPr lang="en-US" sz="2000"/>
              <a:t>You can decide whether you want the figures in the mask, such as dashes or slashes, to be stored as part of your data, or whether you just want to store the numbers of the date.</a:t>
            </a:r>
          </a:p>
        </p:txBody>
      </p:sp>
      <p:sp>
        <p:nvSpPr>
          <p:cNvPr id="33795" name="Slide Number Placeholder 4"/>
          <p:cNvSpPr>
            <a:spLocks noGrp="1"/>
          </p:cNvSpPr>
          <p:nvPr>
            <p:ph type="sldNum" sz="quarter" idx="12"/>
          </p:nvPr>
        </p:nvSpPr>
        <p:spPr>
          <a:noFill/>
        </p:spPr>
        <p:txBody>
          <a:bodyPr/>
          <a:lstStyle/>
          <a:p>
            <a:fld id="{9B099493-7870-4A3E-9C27-37B6AA06EB77}"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2" descr="fieldprops.jpg"/>
          <p:cNvPicPr>
            <a:picLocks noChangeAspect="1"/>
          </p:cNvPicPr>
          <p:nvPr/>
        </p:nvPicPr>
        <p:blipFill>
          <a:blip r:embed="rId3"/>
          <a:srcRect/>
          <a:stretch>
            <a:fillRect/>
          </a:stretch>
        </p:blipFill>
        <p:spPr bwMode="auto">
          <a:xfrm>
            <a:off x="2081213" y="1905000"/>
            <a:ext cx="4981575" cy="2514600"/>
          </a:xfrm>
          <a:prstGeom prst="rect">
            <a:avLst/>
          </a:prstGeom>
          <a:noFill/>
          <a:ln w="9525">
            <a:noFill/>
            <a:miter lim="800000"/>
            <a:headEnd/>
            <a:tailEnd/>
          </a:ln>
        </p:spPr>
      </p:pic>
      <p:sp>
        <p:nvSpPr>
          <p:cNvPr id="36866" name="Rectangle 2"/>
          <p:cNvSpPr>
            <a:spLocks noGrp="1" noChangeArrowheads="1"/>
          </p:cNvSpPr>
          <p:nvPr>
            <p:ph type="title" idx="4294967295"/>
          </p:nvPr>
        </p:nvSpPr>
        <p:spPr>
          <a:xfrm>
            <a:off x="457200" y="277813"/>
            <a:ext cx="8229600" cy="1322387"/>
          </a:xfrm>
        </p:spPr>
        <p:txBody>
          <a:bodyPr anchor="t"/>
          <a:lstStyle/>
          <a:p>
            <a:pPr eaLnBrk="1" hangingPunct="1"/>
            <a:r>
              <a:rPr lang="en-US"/>
              <a:t>Work with Properties</a:t>
            </a:r>
          </a:p>
        </p:txBody>
      </p:sp>
      <p:sp>
        <p:nvSpPr>
          <p:cNvPr id="36867" name="Rectangle 3"/>
          <p:cNvSpPr>
            <a:spLocks noGrp="1" noChangeArrowheads="1"/>
          </p:cNvSpPr>
          <p:nvPr>
            <p:ph type="body" idx="4294967295"/>
          </p:nvPr>
        </p:nvSpPr>
        <p:spPr>
          <a:xfrm>
            <a:off x="457200" y="4572000"/>
            <a:ext cx="8229600" cy="1905000"/>
          </a:xfrm>
        </p:spPr>
        <p:txBody>
          <a:bodyPr/>
          <a:lstStyle/>
          <a:p>
            <a:pPr eaLnBrk="1" hangingPunct="1"/>
            <a:r>
              <a:rPr lang="en-US"/>
              <a:t>Field Properties can be used to specify characteristics for individual fields</a:t>
            </a:r>
          </a:p>
          <a:p>
            <a:pPr eaLnBrk="1" hangingPunct="1"/>
            <a:r>
              <a:rPr lang="en-US"/>
              <a:t>Located in the lower pane of Table Design View</a:t>
            </a:r>
          </a:p>
        </p:txBody>
      </p:sp>
      <p:sp>
        <p:nvSpPr>
          <p:cNvPr id="36868" name="Text Box 9"/>
          <p:cNvSpPr txBox="1">
            <a:spLocks noChangeArrowheads="1"/>
          </p:cNvSpPr>
          <p:nvPr/>
        </p:nvSpPr>
        <p:spPr bwMode="auto">
          <a:xfrm>
            <a:off x="152400" y="2209800"/>
            <a:ext cx="17526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Caption property</a:t>
            </a:r>
          </a:p>
        </p:txBody>
      </p:sp>
      <p:sp>
        <p:nvSpPr>
          <p:cNvPr id="36869" name="Text Box 11"/>
          <p:cNvSpPr txBox="1">
            <a:spLocks noChangeArrowheads="1"/>
          </p:cNvSpPr>
          <p:nvPr/>
        </p:nvSpPr>
        <p:spPr bwMode="auto">
          <a:xfrm>
            <a:off x="6553200" y="1676400"/>
            <a:ext cx="20574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Field Size property</a:t>
            </a:r>
          </a:p>
        </p:txBody>
      </p:sp>
      <p:cxnSp>
        <p:nvCxnSpPr>
          <p:cNvPr id="36870" name="Straight Connector 11"/>
          <p:cNvCxnSpPr>
            <a:cxnSpLocks noChangeShapeType="1"/>
          </p:cNvCxnSpPr>
          <p:nvPr/>
        </p:nvCxnSpPr>
        <p:spPr bwMode="auto">
          <a:xfrm rot="10800000" flipV="1">
            <a:off x="4191000" y="1752600"/>
            <a:ext cx="2362200" cy="647700"/>
          </a:xfrm>
          <a:prstGeom prst="line">
            <a:avLst/>
          </a:prstGeom>
          <a:noFill/>
          <a:ln w="25400" algn="ctr">
            <a:solidFill>
              <a:schemeClr val="accent1"/>
            </a:solidFill>
            <a:round/>
            <a:headEnd/>
            <a:tailEnd/>
          </a:ln>
        </p:spPr>
      </p:cxnSp>
      <p:sp>
        <p:nvSpPr>
          <p:cNvPr id="36871" name="Line 10"/>
          <p:cNvSpPr>
            <a:spLocks noChangeShapeType="1"/>
          </p:cNvSpPr>
          <p:nvPr/>
        </p:nvSpPr>
        <p:spPr bwMode="auto">
          <a:xfrm>
            <a:off x="1905000" y="2438400"/>
            <a:ext cx="1600200" cy="457200"/>
          </a:xfrm>
          <a:prstGeom prst="line">
            <a:avLst/>
          </a:prstGeom>
          <a:noFill/>
          <a:ln w="25400">
            <a:solidFill>
              <a:schemeClr val="accent1"/>
            </a:solidFill>
            <a:round/>
            <a:headEnd/>
            <a:tailEnd/>
          </a:ln>
        </p:spPr>
        <p:txBody>
          <a:bodyPr lIns="0" tIns="0" rIns="0" bIns="0">
            <a:spAutoFit/>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a:r>
              <a:rPr lang="en-US" sz="1000">
                <a:latin typeface="Verdana" pitchFamily="34" charset="0"/>
              </a:rPr>
              <a:t>2814 Notes Chapter 2</a:t>
            </a:r>
          </a:p>
        </p:txBody>
      </p:sp>
      <p:sp>
        <p:nvSpPr>
          <p:cNvPr id="38914" name="Rectangle 2"/>
          <p:cNvSpPr>
            <a:spLocks noGrp="1" noChangeArrowheads="1"/>
          </p:cNvSpPr>
          <p:nvPr>
            <p:ph type="title" idx="4294967295"/>
          </p:nvPr>
        </p:nvSpPr>
        <p:spPr/>
        <p:txBody>
          <a:bodyPr/>
          <a:lstStyle/>
          <a:p>
            <a:pPr eaLnBrk="1" hangingPunct="1"/>
            <a:r>
              <a:rPr lang="en-US" b="0" dirty="0">
                <a:solidFill>
                  <a:srgbClr val="003300"/>
                </a:solidFill>
                <a:latin typeface="Arial Unicode MS" pitchFamily="34" charset="-128"/>
              </a:rPr>
              <a:t>Properties (1 of 2)</a:t>
            </a:r>
          </a:p>
        </p:txBody>
      </p:sp>
      <p:sp>
        <p:nvSpPr>
          <p:cNvPr id="38915" name="Rectangle 3"/>
          <p:cNvSpPr>
            <a:spLocks noGrp="1" noChangeArrowheads="1"/>
          </p:cNvSpPr>
          <p:nvPr>
            <p:ph type="body" idx="4294967295"/>
          </p:nvPr>
        </p:nvSpPr>
        <p:spPr/>
        <p:txBody>
          <a:bodyPr/>
          <a:lstStyle/>
          <a:p>
            <a:pPr eaLnBrk="1" hangingPunct="1"/>
            <a:r>
              <a:rPr lang="en-US" dirty="0">
                <a:latin typeface="Arial Unicode MS" pitchFamily="34" charset="-128"/>
              </a:rPr>
              <a:t>Field size- Adjusts the size of the text field</a:t>
            </a:r>
          </a:p>
          <a:p>
            <a:pPr eaLnBrk="1" hangingPunct="1"/>
            <a:r>
              <a:rPr lang="en-US" dirty="0">
                <a:latin typeface="Arial Unicode MS" pitchFamily="34" charset="-128"/>
              </a:rPr>
              <a:t>Format- changes the way field is displayed. Does not effect the value.</a:t>
            </a:r>
          </a:p>
          <a:p>
            <a:pPr eaLnBrk="1" hangingPunct="1"/>
            <a:r>
              <a:rPr lang="en-US" dirty="0">
                <a:latin typeface="Arial Unicode MS" pitchFamily="34" charset="-128"/>
              </a:rPr>
              <a:t>Input Mask- facilitates data entry</a:t>
            </a:r>
          </a:p>
          <a:p>
            <a:pPr eaLnBrk="1" hangingPunct="1"/>
            <a:r>
              <a:rPr lang="en-US" dirty="0">
                <a:latin typeface="Arial Unicode MS" pitchFamily="34" charset="-128"/>
              </a:rPr>
              <a:t>Caption- Label used for the field</a:t>
            </a:r>
          </a:p>
          <a:p>
            <a:pPr eaLnBrk="1" hangingPunct="1"/>
            <a:r>
              <a:rPr lang="en-US" dirty="0">
                <a:latin typeface="Arial Unicode MS" pitchFamily="34" charset="-128"/>
              </a:rPr>
              <a:t>Default Value- the automatically entered value</a:t>
            </a:r>
          </a:p>
          <a:p>
            <a:pPr eaLnBrk="1" hangingPunct="1"/>
            <a:endParaRPr lang="en-US" dirty="0">
              <a:latin typeface="Arial Unicode MS"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b="0" kern="0" dirty="0">
                <a:solidFill>
                  <a:srgbClr val="003300"/>
                </a:solidFill>
                <a:latin typeface="Arial Unicode MS" pitchFamily="34" charset="-128"/>
              </a:rPr>
              <a:t>Examples for Format property</a:t>
            </a:r>
          </a:p>
        </p:txBody>
      </p:sp>
      <p:sp>
        <p:nvSpPr>
          <p:cNvPr id="3" name="Rectangle 3"/>
          <p:cNvSpPr txBox="1">
            <a:spLocks noChangeArrowheads="1"/>
          </p:cNvSpPr>
          <p:nvPr/>
        </p:nvSpPr>
        <p:spPr bwMode="auto">
          <a:xfrm>
            <a:off x="457200" y="1719263"/>
            <a:ext cx="8229600" cy="1328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spcAft>
                <a:spcPts val="1800"/>
              </a:spcAft>
              <a:buNone/>
            </a:pPr>
            <a:r>
              <a:rPr lang="en-US" kern="0" dirty="0">
                <a:latin typeface="Arial Unicode MS" pitchFamily="34" charset="-128"/>
              </a:rPr>
              <a:t>Format property for </a:t>
            </a:r>
            <a:r>
              <a:rPr lang="en-US" i="1" kern="0" dirty="0">
                <a:latin typeface="Arial Unicode MS" pitchFamily="34" charset="-128"/>
              </a:rPr>
              <a:t>Number</a:t>
            </a:r>
            <a:r>
              <a:rPr lang="en-US" kern="0" dirty="0">
                <a:latin typeface="Arial Unicode MS" pitchFamily="34" charset="-128"/>
              </a:rPr>
              <a:t> data type:</a:t>
            </a:r>
          </a:p>
          <a:p>
            <a:pPr marL="0" indent="0" eaLnBrk="1" hangingPunct="1">
              <a:buNone/>
            </a:pPr>
            <a:r>
              <a:rPr lang="en-US" kern="0" dirty="0">
                <a:latin typeface="Arial Unicode MS" pitchFamily="34" charset="-128"/>
              </a:rPr>
              <a:t> </a:t>
            </a:r>
            <a:r>
              <a:rPr lang="en-US" dirty="0"/>
              <a:t>#,###.##;(#,###.##)[Red];0,000.00;“</a:t>
            </a:r>
            <a:r>
              <a:rPr lang="en-US" kern="0" dirty="0">
                <a:latin typeface="Arial Unicode MS" pitchFamily="34" charset="-128"/>
              </a:rPr>
              <a:t>Undefined”</a:t>
            </a:r>
          </a:p>
        </p:txBody>
      </p:sp>
      <p:sp>
        <p:nvSpPr>
          <p:cNvPr id="4" name="Rectangle 3"/>
          <p:cNvSpPr txBox="1">
            <a:spLocks noChangeArrowheads="1"/>
          </p:cNvSpPr>
          <p:nvPr/>
        </p:nvSpPr>
        <p:spPr bwMode="auto">
          <a:xfrm>
            <a:off x="533400" y="3554017"/>
            <a:ext cx="2057400" cy="713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spcAft>
                <a:spcPts val="0"/>
              </a:spcAft>
              <a:buNone/>
            </a:pPr>
            <a:r>
              <a:rPr lang="en-US" sz="1800" kern="0" dirty="0">
                <a:latin typeface="Arial Unicode MS" pitchFamily="34" charset="-128"/>
              </a:rPr>
              <a:t>format for positive</a:t>
            </a:r>
          </a:p>
          <a:p>
            <a:pPr marL="0" indent="0" eaLnBrk="1" hangingPunct="1">
              <a:spcAft>
                <a:spcPts val="1800"/>
              </a:spcAft>
              <a:buNone/>
            </a:pPr>
            <a:r>
              <a:rPr lang="en-US" sz="1800" kern="0" dirty="0">
                <a:latin typeface="Arial Unicode MS" pitchFamily="34" charset="-128"/>
              </a:rPr>
              <a:t>number</a:t>
            </a:r>
          </a:p>
        </p:txBody>
      </p:sp>
      <p:sp>
        <p:nvSpPr>
          <p:cNvPr id="5" name="Rectangle 3"/>
          <p:cNvSpPr txBox="1">
            <a:spLocks noChangeArrowheads="1"/>
          </p:cNvSpPr>
          <p:nvPr/>
        </p:nvSpPr>
        <p:spPr bwMode="auto">
          <a:xfrm>
            <a:off x="2151158" y="4191000"/>
            <a:ext cx="2192241" cy="713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spcAft>
                <a:spcPts val="0"/>
              </a:spcAft>
              <a:buNone/>
            </a:pPr>
            <a:r>
              <a:rPr lang="en-US" sz="1800" kern="0" dirty="0">
                <a:latin typeface="Arial Unicode MS" pitchFamily="34" charset="-128"/>
              </a:rPr>
              <a:t>format for negative</a:t>
            </a:r>
          </a:p>
          <a:p>
            <a:pPr marL="0" indent="0" eaLnBrk="1" hangingPunct="1">
              <a:spcAft>
                <a:spcPts val="1800"/>
              </a:spcAft>
              <a:buNone/>
            </a:pPr>
            <a:r>
              <a:rPr lang="en-US" sz="1800" kern="0" dirty="0">
                <a:latin typeface="Arial Unicode MS" pitchFamily="34" charset="-128"/>
              </a:rPr>
              <a:t>number</a:t>
            </a:r>
          </a:p>
        </p:txBody>
      </p:sp>
      <p:sp>
        <p:nvSpPr>
          <p:cNvPr id="6" name="Rectangle 3"/>
          <p:cNvSpPr txBox="1">
            <a:spLocks noChangeArrowheads="1"/>
          </p:cNvSpPr>
          <p:nvPr/>
        </p:nvSpPr>
        <p:spPr bwMode="auto">
          <a:xfrm>
            <a:off x="5105400" y="3554017"/>
            <a:ext cx="1371600" cy="356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spcAft>
                <a:spcPts val="0"/>
              </a:spcAft>
              <a:buNone/>
            </a:pPr>
            <a:r>
              <a:rPr lang="en-US" sz="1800" kern="0" dirty="0">
                <a:latin typeface="Arial Unicode MS" pitchFamily="34" charset="-128"/>
              </a:rPr>
              <a:t>format for 0</a:t>
            </a:r>
          </a:p>
        </p:txBody>
      </p:sp>
      <p:sp>
        <p:nvSpPr>
          <p:cNvPr id="7" name="Rectangle 3"/>
          <p:cNvSpPr txBox="1">
            <a:spLocks noChangeArrowheads="1"/>
          </p:cNvSpPr>
          <p:nvPr/>
        </p:nvSpPr>
        <p:spPr bwMode="auto">
          <a:xfrm>
            <a:off x="6781800" y="3554017"/>
            <a:ext cx="1701249" cy="713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spcAft>
                <a:spcPts val="0"/>
              </a:spcAft>
              <a:buNone/>
            </a:pPr>
            <a:r>
              <a:rPr lang="en-US" sz="1800" kern="0" dirty="0">
                <a:latin typeface="Arial Unicode MS" pitchFamily="34" charset="-128"/>
              </a:rPr>
              <a:t>format for null-value</a:t>
            </a:r>
          </a:p>
        </p:txBody>
      </p:sp>
      <p:cxnSp>
        <p:nvCxnSpPr>
          <p:cNvPr id="9" name="Straight Arrow Connector 8"/>
          <p:cNvCxnSpPr/>
          <p:nvPr/>
        </p:nvCxnSpPr>
        <p:spPr bwMode="auto">
          <a:xfrm flipV="1">
            <a:off x="1562100" y="3048000"/>
            <a:ext cx="0" cy="381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1" name="Straight Arrow Connector 10"/>
          <p:cNvCxnSpPr>
            <a:stCxn id="5" idx="0"/>
          </p:cNvCxnSpPr>
          <p:nvPr/>
        </p:nvCxnSpPr>
        <p:spPr bwMode="auto">
          <a:xfrm flipH="1" flipV="1">
            <a:off x="3247278" y="3048000"/>
            <a:ext cx="1" cy="1143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3" name="Straight Arrow Connector 12"/>
          <p:cNvCxnSpPr>
            <a:stCxn id="6" idx="0"/>
          </p:cNvCxnSpPr>
          <p:nvPr/>
        </p:nvCxnSpPr>
        <p:spPr bwMode="auto">
          <a:xfrm flipV="1">
            <a:off x="5791200" y="3048000"/>
            <a:ext cx="0" cy="50601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7" name="Straight Arrow Connector 16"/>
          <p:cNvCxnSpPr>
            <a:stCxn id="7" idx="0"/>
          </p:cNvCxnSpPr>
          <p:nvPr/>
        </p:nvCxnSpPr>
        <p:spPr bwMode="auto">
          <a:xfrm flipV="1">
            <a:off x="7632425" y="3048000"/>
            <a:ext cx="0" cy="50601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9" name="Rectangle 3"/>
          <p:cNvSpPr txBox="1">
            <a:spLocks noChangeArrowheads="1"/>
          </p:cNvSpPr>
          <p:nvPr/>
        </p:nvSpPr>
        <p:spPr bwMode="auto">
          <a:xfrm>
            <a:off x="609599" y="4913244"/>
            <a:ext cx="1752601" cy="573156"/>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spcAft>
                <a:spcPts val="0"/>
              </a:spcAft>
              <a:buNone/>
            </a:pPr>
            <a:r>
              <a:rPr lang="en-US" kern="0" dirty="0">
                <a:latin typeface="Arial Unicode MS" pitchFamily="34" charset="-128"/>
              </a:rPr>
              <a:t>6,789.77</a:t>
            </a:r>
          </a:p>
        </p:txBody>
      </p:sp>
    </p:spTree>
    <p:extLst>
      <p:ext uri="{BB962C8B-B14F-4D97-AF65-F5344CB8AC3E}">
        <p14:creationId xmlns:p14="http://schemas.microsoft.com/office/powerpoint/2010/main" val="359197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b="0" kern="0" dirty="0">
                <a:solidFill>
                  <a:srgbClr val="003300"/>
                </a:solidFill>
                <a:latin typeface="Arial Unicode MS" pitchFamily="34" charset="-128"/>
              </a:rPr>
              <a:t>Examples for Input Mask property</a:t>
            </a:r>
          </a:p>
        </p:txBody>
      </p:sp>
      <p:sp>
        <p:nvSpPr>
          <p:cNvPr id="3" name="Rectangle 3"/>
          <p:cNvSpPr txBox="1">
            <a:spLocks noChangeArrowheads="1"/>
          </p:cNvSpPr>
          <p:nvPr/>
        </p:nvSpPr>
        <p:spPr bwMode="auto">
          <a:xfrm>
            <a:off x="485692" y="1719263"/>
            <a:ext cx="8229600" cy="3157537"/>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spcAft>
                <a:spcPts val="1800"/>
              </a:spcAft>
              <a:buNone/>
            </a:pPr>
            <a:r>
              <a:rPr lang="en-US" kern="0" dirty="0">
                <a:latin typeface="Arial Unicode MS" pitchFamily="34" charset="-128"/>
              </a:rPr>
              <a:t>Input mask </a:t>
            </a:r>
            <a:r>
              <a:rPr lang="en-US" kern="0" dirty="0" err="1">
                <a:latin typeface="Arial Unicode MS" pitchFamily="34" charset="-128"/>
              </a:rPr>
              <a:t>for</a:t>
            </a:r>
            <a:r>
              <a:rPr lang="en-US" i="1" kern="0" dirty="0" err="1">
                <a:latin typeface="Arial Unicode MS" pitchFamily="34" charset="-128"/>
              </a:rPr>
              <a:t>Text</a:t>
            </a:r>
            <a:r>
              <a:rPr lang="en-US" kern="0" dirty="0">
                <a:latin typeface="Arial Unicode MS" pitchFamily="34" charset="-128"/>
              </a:rPr>
              <a:t> data type:</a:t>
            </a:r>
          </a:p>
          <a:p>
            <a:pPr marL="0" indent="0" eaLnBrk="1" hangingPunct="1">
              <a:buNone/>
            </a:pPr>
            <a:r>
              <a:rPr lang="en-US" dirty="0"/>
              <a:t>!\(999") "000\-0000;0;_ - </a:t>
            </a:r>
            <a:r>
              <a:rPr lang="en-US" dirty="0">
                <a:solidFill>
                  <a:srgbClr val="FF0000"/>
                </a:solidFill>
              </a:rPr>
              <a:t>(204) 888-1234</a:t>
            </a:r>
          </a:p>
          <a:p>
            <a:pPr marL="0" indent="0" eaLnBrk="1" hangingPunct="1">
              <a:buNone/>
            </a:pPr>
            <a:r>
              <a:rPr lang="en-US" kern="0" dirty="0">
                <a:latin typeface="Arial Unicode MS" pitchFamily="34" charset="-128"/>
              </a:rPr>
              <a:t>&gt;!“FJ”\-AA\-00000 – </a:t>
            </a:r>
            <a:r>
              <a:rPr lang="en-US" kern="0" dirty="0">
                <a:solidFill>
                  <a:srgbClr val="FF0000"/>
                </a:solidFill>
                <a:latin typeface="Arial Unicode MS" pitchFamily="34" charset="-128"/>
              </a:rPr>
              <a:t>FJ-EA-12048</a:t>
            </a:r>
          </a:p>
          <a:p>
            <a:pPr marL="0" indent="0" eaLnBrk="1" hangingPunct="1">
              <a:buNone/>
            </a:pPr>
            <a:r>
              <a:rPr lang="en-US" kern="0" dirty="0">
                <a:latin typeface="Arial Unicode MS" pitchFamily="34" charset="-128"/>
              </a:rPr>
              <a:t>Input mask </a:t>
            </a:r>
            <a:r>
              <a:rPr lang="en-US" kern="0" dirty="0" err="1">
                <a:latin typeface="Arial Unicode MS" pitchFamily="34" charset="-128"/>
              </a:rPr>
              <a:t>for</a:t>
            </a:r>
            <a:r>
              <a:rPr lang="en-US" i="1" kern="0" dirty="0" err="1">
                <a:latin typeface="Arial Unicode MS" pitchFamily="34" charset="-128"/>
              </a:rPr>
              <a:t>Time</a:t>
            </a:r>
            <a:r>
              <a:rPr lang="en-US" kern="0" dirty="0">
                <a:latin typeface="Arial Unicode MS" pitchFamily="34" charset="-128"/>
              </a:rPr>
              <a:t> data type</a:t>
            </a:r>
          </a:p>
          <a:p>
            <a:pPr marL="0" indent="0" eaLnBrk="1" hangingPunct="1">
              <a:buNone/>
            </a:pPr>
            <a:r>
              <a:rPr lang="en-US" kern="0" dirty="0">
                <a:latin typeface="Arial Unicode MS" pitchFamily="34" charset="-128"/>
              </a:rPr>
              <a:t>99:00:00\ &gt;LL;0;_ - </a:t>
            </a:r>
            <a:r>
              <a:rPr lang="en-US" kern="0" dirty="0">
                <a:solidFill>
                  <a:srgbClr val="FF0000"/>
                </a:solidFill>
                <a:latin typeface="Arial Unicode MS" pitchFamily="34" charset="-128"/>
              </a:rPr>
              <a:t>05:56:00 PM</a:t>
            </a:r>
          </a:p>
        </p:txBody>
      </p:sp>
    </p:spTree>
    <p:extLst>
      <p:ext uri="{BB962C8B-B14F-4D97-AF65-F5344CB8AC3E}">
        <p14:creationId xmlns:p14="http://schemas.microsoft.com/office/powerpoint/2010/main" val="252804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457200" y="122238"/>
            <a:ext cx="7543800" cy="1069975"/>
          </a:xfrm>
        </p:spPr>
        <p:txBody>
          <a:bodyPr anchor="t"/>
          <a:lstStyle/>
          <a:p>
            <a:pPr eaLnBrk="1" hangingPunct="1"/>
            <a:r>
              <a:rPr lang="en-US" dirty="0"/>
              <a:t>Objectives</a:t>
            </a:r>
          </a:p>
        </p:txBody>
      </p:sp>
      <p:sp>
        <p:nvSpPr>
          <p:cNvPr id="18434" name="Rectangle 3"/>
          <p:cNvSpPr>
            <a:spLocks noGrp="1" noChangeArrowheads="1"/>
          </p:cNvSpPr>
          <p:nvPr>
            <p:ph type="body" idx="4294967295"/>
          </p:nvPr>
        </p:nvSpPr>
        <p:spPr>
          <a:xfrm>
            <a:off x="381000" y="1676400"/>
            <a:ext cx="8229600" cy="3200400"/>
          </a:xfrm>
        </p:spPr>
        <p:txBody>
          <a:bodyPr/>
          <a:lstStyle/>
          <a:p>
            <a:pPr eaLnBrk="1" hangingPunct="1"/>
            <a:r>
              <a:rPr lang="en-US" dirty="0"/>
              <a:t>Design data view</a:t>
            </a:r>
          </a:p>
          <a:p>
            <a:pPr eaLnBrk="1" hangingPunct="1"/>
            <a:r>
              <a:rPr lang="en-US" dirty="0"/>
              <a:t>Create tables (data types and properties)</a:t>
            </a:r>
          </a:p>
          <a:p>
            <a:pPr eaLnBrk="1" hangingPunct="1"/>
            <a:r>
              <a:rPr lang="en-US" dirty="0"/>
              <a:t>Understand table relationships</a:t>
            </a:r>
          </a:p>
          <a:p>
            <a:pPr eaLnBrk="1" hangingPunct="1"/>
            <a:r>
              <a:rPr lang="en-US" dirty="0"/>
              <a:t>Establish table relationships </a:t>
            </a:r>
          </a:p>
          <a:p>
            <a:pPr eaLnBrk="1" hangingPunct="1"/>
            <a:r>
              <a:rPr lang="en-US" dirty="0"/>
              <a:t>Share data with Excel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08D295DF-5AC7-4A09-8D0B-A831E6634557}"/>
              </a:ext>
            </a:extLst>
          </p:cNvPr>
          <p:cNvSpPr txBox="1">
            <a:spLocks noChangeArrowheads="1"/>
          </p:cNvSpPr>
          <p:nvPr/>
        </p:nvSpPr>
        <p:spPr bwMode="auto">
          <a:xfrm>
            <a:off x="485692" y="304800"/>
            <a:ext cx="75438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b="0" kern="0" dirty="0">
                <a:solidFill>
                  <a:srgbClr val="003300"/>
                </a:solidFill>
                <a:latin typeface="Arial Unicode MS" pitchFamily="34" charset="-128"/>
              </a:rPr>
              <a:t>About Input Mask property</a:t>
            </a:r>
          </a:p>
        </p:txBody>
      </p:sp>
      <p:sp>
        <p:nvSpPr>
          <p:cNvPr id="3" name="Rectangle 3">
            <a:extLst>
              <a:ext uri="{FF2B5EF4-FFF2-40B4-BE49-F238E27FC236}">
                <a16:creationId xmlns:a16="http://schemas.microsoft.com/office/drawing/2014/main" xmlns="" id="{0B0DB5C2-C674-496D-BC7A-9FEF4B4654D8}"/>
              </a:ext>
            </a:extLst>
          </p:cNvPr>
          <p:cNvSpPr txBox="1">
            <a:spLocks noChangeArrowheads="1"/>
          </p:cNvSpPr>
          <p:nvPr/>
        </p:nvSpPr>
        <p:spPr bwMode="auto">
          <a:xfrm>
            <a:off x="485692" y="1719263"/>
            <a:ext cx="8229600" cy="3157537"/>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400" dirty="0"/>
              <a:t>An input mask is a string of characters that indicates the format of valid input values. You can use input masks in table fields, query fields, and controls on forms and reports. The input mask is stored as an object property. </a:t>
            </a:r>
          </a:p>
          <a:p>
            <a:r>
              <a:rPr lang="en-CA" sz="2400" dirty="0"/>
              <a:t>You use an input mask when it’s important that the format of the input values is consistent. For example, you might use an input mask with a field that stores phone numbers so that Access requires ten digits of input. If someone enters a phone number without the area code, Access won’t write the data until the area code data is added.</a:t>
            </a:r>
          </a:p>
        </p:txBody>
      </p:sp>
    </p:spTree>
    <p:extLst>
      <p:ext uri="{BB962C8B-B14F-4D97-AF65-F5344CB8AC3E}">
        <p14:creationId xmlns:p14="http://schemas.microsoft.com/office/powerpoint/2010/main" val="332765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D22142E-0B08-47EC-B27A-DE5F2CA4D3FF}"/>
              </a:ext>
            </a:extLst>
          </p:cNvPr>
          <p:cNvSpPr txBox="1">
            <a:spLocks noChangeArrowheads="1"/>
          </p:cNvSpPr>
          <p:nvPr/>
        </p:nvSpPr>
        <p:spPr bwMode="auto">
          <a:xfrm>
            <a:off x="494836" y="228600"/>
            <a:ext cx="75438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CA" dirty="0"/>
              <a:t>The three parts of an input mask</a:t>
            </a:r>
          </a:p>
        </p:txBody>
      </p:sp>
      <p:sp>
        <p:nvSpPr>
          <p:cNvPr id="3" name="Rectangle 3">
            <a:extLst>
              <a:ext uri="{FF2B5EF4-FFF2-40B4-BE49-F238E27FC236}">
                <a16:creationId xmlns:a16="http://schemas.microsoft.com/office/drawing/2014/main" xmlns="" id="{8BD8E584-C861-4B2A-98C6-37DB189A0720}"/>
              </a:ext>
            </a:extLst>
          </p:cNvPr>
          <p:cNvSpPr txBox="1">
            <a:spLocks noChangeArrowheads="1"/>
          </p:cNvSpPr>
          <p:nvPr/>
        </p:nvSpPr>
        <p:spPr bwMode="auto">
          <a:xfrm>
            <a:off x="519220" y="1600200"/>
            <a:ext cx="8229600" cy="4986337"/>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CA" sz="2400" dirty="0"/>
              <a:t>Input masks are made up one mandatory part and two optional parts, and each part is separated by a semicolon. The purpose of each part is as follows:</a:t>
            </a:r>
          </a:p>
          <a:p>
            <a:r>
              <a:rPr lang="en-CA" sz="2400" dirty="0"/>
              <a:t>The first part is mandatory. It includes the mask characters or string (series of characters) along with placeholders and literal data such as, parentheses, periods, and hyphens.</a:t>
            </a:r>
          </a:p>
          <a:p>
            <a:r>
              <a:rPr lang="en-CA" sz="2400" dirty="0"/>
              <a:t>The second part is optional and refers to the embedded mask characters and how they are stored within the field. If the second part is set to </a:t>
            </a:r>
            <a:r>
              <a:rPr lang="en-CA" sz="2400" b="1" dirty="0"/>
              <a:t>0</a:t>
            </a:r>
            <a:r>
              <a:rPr lang="en-CA" sz="2400" dirty="0"/>
              <a:t>, the mask characters are stored with the data, and if it is set to </a:t>
            </a:r>
            <a:r>
              <a:rPr lang="en-CA" sz="2400" b="1" dirty="0"/>
              <a:t>1</a:t>
            </a:r>
            <a:r>
              <a:rPr lang="en-CA" sz="2400" dirty="0"/>
              <a:t>, the characters are only displayed and not stored. Setting the second part to </a:t>
            </a:r>
            <a:r>
              <a:rPr lang="en-CA" sz="2400" b="1" dirty="0"/>
              <a:t>1</a:t>
            </a:r>
            <a:r>
              <a:rPr lang="en-CA" sz="2400" dirty="0"/>
              <a:t> can save database storage space.</a:t>
            </a:r>
          </a:p>
        </p:txBody>
      </p:sp>
    </p:spTree>
    <p:extLst>
      <p:ext uri="{BB962C8B-B14F-4D97-AF65-F5344CB8AC3E}">
        <p14:creationId xmlns:p14="http://schemas.microsoft.com/office/powerpoint/2010/main" val="346362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988B7A0-0479-4028-8EAA-CD1CB7A6EEC7}"/>
              </a:ext>
            </a:extLst>
          </p:cNvPr>
          <p:cNvSpPr txBox="1">
            <a:spLocks noChangeArrowheads="1"/>
          </p:cNvSpPr>
          <p:nvPr/>
        </p:nvSpPr>
        <p:spPr bwMode="auto">
          <a:xfrm>
            <a:off x="494836" y="228600"/>
            <a:ext cx="75438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CA" dirty="0"/>
              <a:t>The three parts of an input mask</a:t>
            </a:r>
          </a:p>
        </p:txBody>
      </p:sp>
      <p:sp>
        <p:nvSpPr>
          <p:cNvPr id="3" name="Rectangle 3">
            <a:extLst>
              <a:ext uri="{FF2B5EF4-FFF2-40B4-BE49-F238E27FC236}">
                <a16:creationId xmlns:a16="http://schemas.microsoft.com/office/drawing/2014/main" xmlns="" id="{3030BED9-704F-4E1C-85D8-15FC65DDE06A}"/>
              </a:ext>
            </a:extLst>
          </p:cNvPr>
          <p:cNvSpPr txBox="1">
            <a:spLocks noChangeArrowheads="1"/>
          </p:cNvSpPr>
          <p:nvPr/>
        </p:nvSpPr>
        <p:spPr bwMode="auto">
          <a:xfrm>
            <a:off x="494836" y="1905001"/>
            <a:ext cx="8229600" cy="190500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400" dirty="0"/>
              <a:t>The third part of the input mask is also optional and indicates a single character or space that is used as a placeholder. By default, Access uses the underscore (_). If you want to use another character, enter it in the third part of your mask.</a:t>
            </a:r>
          </a:p>
        </p:txBody>
      </p:sp>
    </p:spTree>
    <p:extLst>
      <p:ext uri="{BB962C8B-B14F-4D97-AF65-F5344CB8AC3E}">
        <p14:creationId xmlns:p14="http://schemas.microsoft.com/office/powerpoint/2010/main" val="306872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DC0A4F14-65AC-4AE2-8A6D-A142947656A8}"/>
              </a:ext>
            </a:extLst>
          </p:cNvPr>
          <p:cNvSpPr txBox="1">
            <a:spLocks noChangeArrowheads="1"/>
          </p:cNvSpPr>
          <p:nvPr/>
        </p:nvSpPr>
        <p:spPr bwMode="auto">
          <a:xfrm>
            <a:off x="494836" y="228600"/>
            <a:ext cx="75438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CA" dirty="0"/>
              <a:t>The three parts of an input mask</a:t>
            </a:r>
          </a:p>
        </p:txBody>
      </p:sp>
      <p:sp>
        <p:nvSpPr>
          <p:cNvPr id="3" name="Rectangle 3">
            <a:extLst>
              <a:ext uri="{FF2B5EF4-FFF2-40B4-BE49-F238E27FC236}">
                <a16:creationId xmlns:a16="http://schemas.microsoft.com/office/drawing/2014/main" xmlns="" id="{EECB7BAC-95C2-4172-B079-535066D4584D}"/>
              </a:ext>
            </a:extLst>
          </p:cNvPr>
          <p:cNvSpPr txBox="1">
            <a:spLocks noChangeArrowheads="1"/>
          </p:cNvSpPr>
          <p:nvPr/>
        </p:nvSpPr>
        <p:spPr bwMode="auto">
          <a:xfrm>
            <a:off x="494836" y="1600200"/>
            <a:ext cx="8229600" cy="609599"/>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400" b="1" dirty="0"/>
              <a:t>Characters that define input masks</a:t>
            </a:r>
          </a:p>
        </p:txBody>
      </p:sp>
      <p:graphicFrame>
        <p:nvGraphicFramePr>
          <p:cNvPr id="4" name="Table 3">
            <a:extLst>
              <a:ext uri="{FF2B5EF4-FFF2-40B4-BE49-F238E27FC236}">
                <a16:creationId xmlns:a16="http://schemas.microsoft.com/office/drawing/2014/main" xmlns="" id="{AA191ADC-D06A-4CA6-B8DA-6B3A697EC27D}"/>
              </a:ext>
            </a:extLst>
          </p:cNvPr>
          <p:cNvGraphicFramePr>
            <a:graphicFrameLocks noGrp="1"/>
          </p:cNvGraphicFramePr>
          <p:nvPr>
            <p:extLst>
              <p:ext uri="{D42A27DB-BD31-4B8C-83A1-F6EECF244321}">
                <p14:modId xmlns:p14="http://schemas.microsoft.com/office/powerpoint/2010/main" val="2186500669"/>
              </p:ext>
            </p:extLst>
          </p:nvPr>
        </p:nvGraphicFramePr>
        <p:xfrm>
          <a:off x="533400" y="2185415"/>
          <a:ext cx="8133654" cy="4384040"/>
        </p:xfrm>
        <a:graphic>
          <a:graphicData uri="http://schemas.openxmlformats.org/drawingml/2006/table">
            <a:tbl>
              <a:tblPr firstRow="1" bandRow="1">
                <a:tableStyleId>{5C22544A-7EE6-4342-B048-85BDC9FD1C3A}</a:tableStyleId>
              </a:tblPr>
              <a:tblGrid>
                <a:gridCol w="1033172">
                  <a:extLst>
                    <a:ext uri="{9D8B030D-6E8A-4147-A177-3AD203B41FA5}">
                      <a16:colId xmlns:a16="http://schemas.microsoft.com/office/drawing/2014/main" xmlns="" val="1477204176"/>
                    </a:ext>
                  </a:extLst>
                </a:gridCol>
                <a:gridCol w="7100482">
                  <a:extLst>
                    <a:ext uri="{9D8B030D-6E8A-4147-A177-3AD203B41FA5}">
                      <a16:colId xmlns:a16="http://schemas.microsoft.com/office/drawing/2014/main" xmlns="" val="3037292691"/>
                    </a:ext>
                  </a:extLst>
                </a:gridCol>
              </a:tblGrid>
              <a:tr h="370840">
                <a:tc>
                  <a:txBody>
                    <a:bodyPr/>
                    <a:lstStyle/>
                    <a:p>
                      <a:endParaRPr lang="en-CA" dirty="0"/>
                    </a:p>
                  </a:txBody>
                  <a:tcPr/>
                </a:tc>
                <a:tc>
                  <a:txBody>
                    <a:bodyPr/>
                    <a:lstStyle/>
                    <a:p>
                      <a:r>
                        <a:rPr lang="en-CA" dirty="0"/>
                        <a:t>explanation</a:t>
                      </a:r>
                    </a:p>
                  </a:txBody>
                  <a:tcPr/>
                </a:tc>
                <a:extLst>
                  <a:ext uri="{0D108BD9-81ED-4DB2-BD59-A6C34878D82A}">
                    <a16:rowId xmlns:a16="http://schemas.microsoft.com/office/drawing/2014/main" xmlns="" val="738967977"/>
                  </a:ext>
                </a:extLst>
              </a:tr>
              <a:tr h="370840">
                <a:tc>
                  <a:txBody>
                    <a:bodyPr/>
                    <a:lstStyle/>
                    <a:p>
                      <a:r>
                        <a:rPr lang="en-CA" sz="2000" dirty="0"/>
                        <a:t>0</a:t>
                      </a:r>
                    </a:p>
                  </a:txBody>
                  <a:tcPr/>
                </a:tc>
                <a:tc>
                  <a:txBody>
                    <a:bodyPr/>
                    <a:lstStyle/>
                    <a:p>
                      <a:r>
                        <a:rPr lang="en-CA" sz="2000" dirty="0"/>
                        <a:t>User must enter a digit (0 to 9).</a:t>
                      </a:r>
                    </a:p>
                  </a:txBody>
                  <a:tcPr/>
                </a:tc>
                <a:extLst>
                  <a:ext uri="{0D108BD9-81ED-4DB2-BD59-A6C34878D82A}">
                    <a16:rowId xmlns:a16="http://schemas.microsoft.com/office/drawing/2014/main" xmlns="" val="2734569802"/>
                  </a:ext>
                </a:extLst>
              </a:tr>
              <a:tr h="370840">
                <a:tc>
                  <a:txBody>
                    <a:bodyPr/>
                    <a:lstStyle/>
                    <a:p>
                      <a:r>
                        <a:rPr lang="en-CA" sz="2000" dirty="0"/>
                        <a:t>9</a:t>
                      </a:r>
                    </a:p>
                  </a:txBody>
                  <a:tcPr/>
                </a:tc>
                <a:tc>
                  <a:txBody>
                    <a:bodyPr/>
                    <a:lstStyle/>
                    <a:p>
                      <a:r>
                        <a:rPr lang="en-CA" sz="2000" dirty="0"/>
                        <a:t>User can enter a digit (0 to 9).</a:t>
                      </a:r>
                    </a:p>
                  </a:txBody>
                  <a:tcPr/>
                </a:tc>
                <a:extLst>
                  <a:ext uri="{0D108BD9-81ED-4DB2-BD59-A6C34878D82A}">
                    <a16:rowId xmlns:a16="http://schemas.microsoft.com/office/drawing/2014/main" xmlns="" val="4132457974"/>
                  </a:ext>
                </a:extLst>
              </a:tr>
              <a:tr h="370840">
                <a:tc>
                  <a:txBody>
                    <a:bodyPr/>
                    <a:lstStyle/>
                    <a:p>
                      <a:r>
                        <a:rPr lang="en-CA" sz="2000" dirty="0"/>
                        <a:t>#</a:t>
                      </a:r>
                    </a:p>
                  </a:txBody>
                  <a:tcPr/>
                </a:tc>
                <a:tc>
                  <a:txBody>
                    <a:bodyPr/>
                    <a:lstStyle/>
                    <a:p>
                      <a:r>
                        <a:rPr lang="en-CA" sz="2000" dirty="0"/>
                        <a:t>User can enter a digit, space, plus or minus sign. If skipped, Access enters a blank space.</a:t>
                      </a:r>
                    </a:p>
                  </a:txBody>
                  <a:tcPr/>
                </a:tc>
                <a:extLst>
                  <a:ext uri="{0D108BD9-81ED-4DB2-BD59-A6C34878D82A}">
                    <a16:rowId xmlns:a16="http://schemas.microsoft.com/office/drawing/2014/main" xmlns="" val="1198763220"/>
                  </a:ext>
                </a:extLst>
              </a:tr>
              <a:tr h="370840">
                <a:tc>
                  <a:txBody>
                    <a:bodyPr/>
                    <a:lstStyle/>
                    <a:p>
                      <a:r>
                        <a:rPr lang="en-CA" sz="2000" dirty="0"/>
                        <a:t>L</a:t>
                      </a:r>
                    </a:p>
                  </a:txBody>
                  <a:tcPr/>
                </a:tc>
                <a:tc>
                  <a:txBody>
                    <a:bodyPr/>
                    <a:lstStyle/>
                    <a:p>
                      <a:r>
                        <a:rPr lang="en-CA" sz="2000" dirty="0"/>
                        <a:t>User must enter a letter.</a:t>
                      </a:r>
                    </a:p>
                  </a:txBody>
                  <a:tcPr/>
                </a:tc>
                <a:extLst>
                  <a:ext uri="{0D108BD9-81ED-4DB2-BD59-A6C34878D82A}">
                    <a16:rowId xmlns:a16="http://schemas.microsoft.com/office/drawing/2014/main" xmlns="" val="3521066507"/>
                  </a:ext>
                </a:extLst>
              </a:tr>
              <a:tr h="198120">
                <a:tc>
                  <a:txBody>
                    <a:bodyPr/>
                    <a:lstStyle/>
                    <a:p>
                      <a:r>
                        <a:rPr lang="en-CA" sz="2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User can enter a letter.</a:t>
                      </a:r>
                    </a:p>
                  </a:txBody>
                  <a:tcPr anchor="ctr"/>
                </a:tc>
                <a:extLst>
                  <a:ext uri="{0D108BD9-81ED-4DB2-BD59-A6C34878D82A}">
                    <a16:rowId xmlns:a16="http://schemas.microsoft.com/office/drawing/2014/main" xmlns="" val="1786829164"/>
                  </a:ext>
                </a:extLst>
              </a:tr>
              <a:tr h="198120">
                <a:tc>
                  <a:txBody>
                    <a:bodyPr/>
                    <a:lstStyle/>
                    <a:p>
                      <a:r>
                        <a:rPr lang="en-CA" sz="20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User must enter a letter or a digit.</a:t>
                      </a:r>
                    </a:p>
                  </a:txBody>
                  <a:tcPr anchor="ctr"/>
                </a:tc>
                <a:extLst>
                  <a:ext uri="{0D108BD9-81ED-4DB2-BD59-A6C34878D82A}">
                    <a16:rowId xmlns:a16="http://schemas.microsoft.com/office/drawing/2014/main" xmlns="" val="1072822298"/>
                  </a:ext>
                </a:extLst>
              </a:tr>
              <a:tr h="297180">
                <a:tc rowSpan="2">
                  <a:txBody>
                    <a:bodyPr/>
                    <a:lstStyle/>
                    <a:p>
                      <a:r>
                        <a:rPr lang="en-CA" sz="20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User can enter a letter or a digit.</a:t>
                      </a:r>
                    </a:p>
                  </a:txBody>
                  <a:tcPr anchor="ctr"/>
                </a:tc>
                <a:extLst>
                  <a:ext uri="{0D108BD9-81ED-4DB2-BD59-A6C34878D82A}">
                    <a16:rowId xmlns:a16="http://schemas.microsoft.com/office/drawing/2014/main" xmlns="" val="3187924198"/>
                  </a:ext>
                </a:extLst>
              </a:tr>
              <a:tr h="0">
                <a:tc vMerge="1">
                  <a:txBody>
                    <a:bodyPr/>
                    <a:lstStyle/>
                    <a:p>
                      <a:endParaRPr lang="en-CA"/>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User must enter either a character or a space.</a:t>
                      </a:r>
                    </a:p>
                  </a:txBody>
                  <a:tcPr anchor="ctr"/>
                </a:tc>
                <a:extLst>
                  <a:ext uri="{0D108BD9-81ED-4DB2-BD59-A6C34878D82A}">
                    <a16:rowId xmlns:a16="http://schemas.microsoft.com/office/drawing/2014/main" xmlns="" val="61303596"/>
                  </a:ext>
                </a:extLst>
              </a:tr>
              <a:tr h="261620">
                <a:tc>
                  <a:txBody>
                    <a:bodyPr/>
                    <a:lstStyle/>
                    <a:p>
                      <a:r>
                        <a:rPr lang="en-CA" sz="2000" dirty="0"/>
                        <a:t>&amp;</a:t>
                      </a:r>
                    </a:p>
                  </a:txBody>
                  <a:tcPr/>
                </a:tc>
                <a:tc vMerge="1">
                  <a:txBody>
                    <a:bodyPr/>
                    <a:lstStyle/>
                    <a:p>
                      <a:endParaRPr lang="en-CA"/>
                    </a:p>
                  </a:txBody>
                  <a:tcPr/>
                </a:tc>
                <a:extLst>
                  <a:ext uri="{0D108BD9-81ED-4DB2-BD59-A6C34878D82A}">
                    <a16:rowId xmlns:a16="http://schemas.microsoft.com/office/drawing/2014/main" xmlns="" val="1616731289"/>
                  </a:ext>
                </a:extLst>
              </a:tr>
              <a:tr h="0">
                <a:tc rowSpan="2">
                  <a:txBody>
                    <a:bodyPr/>
                    <a:lstStyle/>
                    <a:p>
                      <a:r>
                        <a:rPr lang="en-CA" sz="2000" dirty="0"/>
                        <a:t>C</a:t>
                      </a:r>
                    </a:p>
                  </a:txBody>
                  <a:tcPr/>
                </a:tc>
                <a:tc vMerge="1">
                  <a:txBody>
                    <a:bodyPr/>
                    <a:lstStyle/>
                    <a:p>
                      <a:endParaRPr lang="en-CA"/>
                    </a:p>
                  </a:txBody>
                  <a:tcPr/>
                </a:tc>
                <a:extLst>
                  <a:ext uri="{0D108BD9-81ED-4DB2-BD59-A6C34878D82A}">
                    <a16:rowId xmlns:a16="http://schemas.microsoft.com/office/drawing/2014/main" xmlns="" val="3715640385"/>
                  </a:ext>
                </a:extLst>
              </a:tr>
              <a:tr h="198120">
                <a:tc v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User can enter characters or spaces. </a:t>
                      </a:r>
                    </a:p>
                  </a:txBody>
                  <a:tcPr anchor="ctr"/>
                </a:tc>
                <a:extLst>
                  <a:ext uri="{0D108BD9-81ED-4DB2-BD59-A6C34878D82A}">
                    <a16:rowId xmlns:a16="http://schemas.microsoft.com/office/drawing/2014/main" xmlns="" val="2382662346"/>
                  </a:ext>
                </a:extLst>
              </a:tr>
            </a:tbl>
          </a:graphicData>
        </a:graphic>
      </p:graphicFrame>
    </p:spTree>
    <p:extLst>
      <p:ext uri="{BB962C8B-B14F-4D97-AF65-F5344CB8AC3E}">
        <p14:creationId xmlns:p14="http://schemas.microsoft.com/office/powerpoint/2010/main" val="323767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00177F7-B8FE-4FF9-8FD8-DB0B629AAFFA}"/>
              </a:ext>
            </a:extLst>
          </p:cNvPr>
          <p:cNvGraphicFramePr>
            <a:graphicFrameLocks noGrp="1"/>
          </p:cNvGraphicFramePr>
          <p:nvPr>
            <p:extLst>
              <p:ext uri="{D42A27DB-BD31-4B8C-83A1-F6EECF244321}">
                <p14:modId xmlns:p14="http://schemas.microsoft.com/office/powerpoint/2010/main" val="2062554670"/>
              </p:ext>
            </p:extLst>
          </p:nvPr>
        </p:nvGraphicFramePr>
        <p:xfrm>
          <a:off x="381000" y="1828800"/>
          <a:ext cx="8382000" cy="39624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1477204176"/>
                    </a:ext>
                  </a:extLst>
                </a:gridCol>
                <a:gridCol w="7239000">
                  <a:extLst>
                    <a:ext uri="{9D8B030D-6E8A-4147-A177-3AD203B41FA5}">
                      <a16:colId xmlns:a16="http://schemas.microsoft.com/office/drawing/2014/main" xmlns="" val="3037292691"/>
                    </a:ext>
                  </a:extLst>
                </a:gridCol>
              </a:tblGrid>
              <a:tr h="269421">
                <a:tc>
                  <a:txBody>
                    <a:bodyPr/>
                    <a:lstStyle/>
                    <a:p>
                      <a:endParaRPr lang="en-CA" dirty="0"/>
                    </a:p>
                  </a:txBody>
                  <a:tcPr/>
                </a:tc>
                <a:tc>
                  <a:txBody>
                    <a:bodyPr/>
                    <a:lstStyle/>
                    <a:p>
                      <a:r>
                        <a:rPr lang="en-CA" dirty="0"/>
                        <a:t>explanation</a:t>
                      </a:r>
                    </a:p>
                  </a:txBody>
                  <a:tcPr/>
                </a:tc>
                <a:extLst>
                  <a:ext uri="{0D108BD9-81ED-4DB2-BD59-A6C34878D82A}">
                    <a16:rowId xmlns:a16="http://schemas.microsoft.com/office/drawing/2014/main" xmlns="" val="738967977"/>
                  </a:ext>
                </a:extLst>
              </a:tr>
              <a:tr h="740909">
                <a:tc>
                  <a:txBody>
                    <a:bodyPr/>
                    <a:lstStyle/>
                    <a:p>
                      <a:r>
                        <a:rPr lang="en-CA" sz="2000" dirty="0"/>
                        <a:t>. , : ; - /</a:t>
                      </a:r>
                    </a:p>
                  </a:txBody>
                  <a:tcPr/>
                </a:tc>
                <a:tc>
                  <a:txBody>
                    <a:bodyPr/>
                    <a:lstStyle/>
                    <a:p>
                      <a:r>
                        <a:rPr lang="en-CA" sz="2000" dirty="0"/>
                        <a:t>Decimal and thousands placeholders, date and time separators. The character you select depends on your Microsoft Windows regional settings. </a:t>
                      </a:r>
                    </a:p>
                  </a:txBody>
                  <a:tcPr/>
                </a:tc>
                <a:extLst>
                  <a:ext uri="{0D108BD9-81ED-4DB2-BD59-A6C34878D82A}">
                    <a16:rowId xmlns:a16="http://schemas.microsoft.com/office/drawing/2014/main" xmlns="" val="2734569802"/>
                  </a:ext>
                </a:extLst>
              </a:tr>
              <a:tr h="291873">
                <a:tc>
                  <a:txBody>
                    <a:bodyPr/>
                    <a:lstStyle/>
                    <a:p>
                      <a:r>
                        <a:rPr lang="en-CA" sz="2000" dirty="0"/>
                        <a:t>&gt;</a:t>
                      </a:r>
                    </a:p>
                  </a:txBody>
                  <a:tcPr/>
                </a:tc>
                <a:tc>
                  <a:txBody>
                    <a:bodyPr/>
                    <a:lstStyle/>
                    <a:p>
                      <a:r>
                        <a:rPr lang="en-CA" sz="2000" dirty="0"/>
                        <a:t>Coverts all characters that follow to uppercase.</a:t>
                      </a:r>
                    </a:p>
                  </a:txBody>
                  <a:tcPr/>
                </a:tc>
                <a:extLst>
                  <a:ext uri="{0D108BD9-81ED-4DB2-BD59-A6C34878D82A}">
                    <a16:rowId xmlns:a16="http://schemas.microsoft.com/office/drawing/2014/main" xmlns="" val="4132457974"/>
                  </a:ext>
                </a:extLst>
              </a:tr>
              <a:tr h="291873">
                <a:tc>
                  <a:txBody>
                    <a:bodyPr/>
                    <a:lstStyle/>
                    <a:p>
                      <a:r>
                        <a:rPr lang="en-CA" sz="2000" dirty="0"/>
                        <a:t>&lt;</a:t>
                      </a:r>
                    </a:p>
                  </a:txBody>
                  <a:tcPr/>
                </a:tc>
                <a:tc>
                  <a:txBody>
                    <a:bodyPr/>
                    <a:lstStyle/>
                    <a:p>
                      <a:r>
                        <a:rPr lang="en-CA" sz="2000" dirty="0"/>
                        <a:t>Converts all characters that follow to lowercase.</a:t>
                      </a:r>
                    </a:p>
                  </a:txBody>
                  <a:tcPr/>
                </a:tc>
                <a:extLst>
                  <a:ext uri="{0D108BD9-81ED-4DB2-BD59-A6C34878D82A}">
                    <a16:rowId xmlns:a16="http://schemas.microsoft.com/office/drawing/2014/main" xmlns="" val="1198763220"/>
                  </a:ext>
                </a:extLst>
              </a:tr>
              <a:tr h="516391">
                <a:tc>
                  <a:txBody>
                    <a:bodyPr/>
                    <a:lstStyle/>
                    <a:p>
                      <a:r>
                        <a:rPr lang="en-CA" sz="2000" dirty="0"/>
                        <a:t>!</a:t>
                      </a:r>
                    </a:p>
                  </a:txBody>
                  <a:tcPr/>
                </a:tc>
                <a:tc>
                  <a:txBody>
                    <a:bodyPr/>
                    <a:lstStyle/>
                    <a:p>
                      <a:r>
                        <a:rPr lang="en-CA" sz="2000" dirty="0"/>
                        <a:t>Causes the input mask to fill from left to right instead of from right to left.</a:t>
                      </a:r>
                    </a:p>
                  </a:txBody>
                  <a:tcPr/>
                </a:tc>
                <a:extLst>
                  <a:ext uri="{0D108BD9-81ED-4DB2-BD59-A6C34878D82A}">
                    <a16:rowId xmlns:a16="http://schemas.microsoft.com/office/drawing/2014/main" xmlns="" val="3521066507"/>
                  </a:ext>
                </a:extLst>
              </a:tr>
              <a:tr h="291873">
                <a:tc>
                  <a:txBody>
                    <a:bodyPr/>
                    <a:lstStyle/>
                    <a:p>
                      <a:r>
                        <a:rPr lang="en-CA" sz="2000" dirty="0"/>
                        <a:t>\</a:t>
                      </a:r>
                    </a:p>
                  </a:txBody>
                  <a:tcPr/>
                </a:tc>
                <a:tc>
                  <a:txBody>
                    <a:bodyPr/>
                    <a:lstStyle/>
                    <a:p>
                      <a:r>
                        <a:rPr lang="en-CA" dirty="0"/>
                        <a:t>Characters immediately following will be displayed literally.</a:t>
                      </a:r>
                    </a:p>
                  </a:txBody>
                  <a:tcPr anchor="ctr"/>
                </a:tc>
                <a:extLst>
                  <a:ext uri="{0D108BD9-81ED-4DB2-BD59-A6C34878D82A}">
                    <a16:rowId xmlns:a16="http://schemas.microsoft.com/office/drawing/2014/main" xmlns="" val="1786829164"/>
                  </a:ext>
                </a:extLst>
              </a:tr>
              <a:tr h="516391">
                <a:tc>
                  <a:txBody>
                    <a:bodyPr/>
                    <a:lstStyle/>
                    <a:p>
                      <a:r>
                        <a:rPr lang="en-CA" sz="2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Characters enclosed in double quotation marks will be displayed literally.</a:t>
                      </a:r>
                    </a:p>
                  </a:txBody>
                  <a:tcPr anchor="ctr"/>
                </a:tc>
                <a:extLst>
                  <a:ext uri="{0D108BD9-81ED-4DB2-BD59-A6C34878D82A}">
                    <a16:rowId xmlns:a16="http://schemas.microsoft.com/office/drawing/2014/main" xmlns="" val="1072822298"/>
                  </a:ext>
                </a:extLst>
              </a:tr>
            </a:tbl>
          </a:graphicData>
        </a:graphic>
      </p:graphicFrame>
      <p:sp>
        <p:nvSpPr>
          <p:cNvPr id="3" name="Rectangle 3">
            <a:extLst>
              <a:ext uri="{FF2B5EF4-FFF2-40B4-BE49-F238E27FC236}">
                <a16:creationId xmlns:a16="http://schemas.microsoft.com/office/drawing/2014/main" xmlns="" id="{024EB153-2FE4-49F7-A012-FC9EB5DAF161}"/>
              </a:ext>
            </a:extLst>
          </p:cNvPr>
          <p:cNvSpPr txBox="1">
            <a:spLocks noChangeArrowheads="1"/>
          </p:cNvSpPr>
          <p:nvPr/>
        </p:nvSpPr>
        <p:spPr bwMode="auto">
          <a:xfrm>
            <a:off x="304800" y="1524000"/>
            <a:ext cx="8229600" cy="609599"/>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400" b="1" dirty="0"/>
              <a:t>Characters that define input masks</a:t>
            </a:r>
          </a:p>
        </p:txBody>
      </p:sp>
    </p:spTree>
    <p:extLst>
      <p:ext uri="{BB962C8B-B14F-4D97-AF65-F5344CB8AC3E}">
        <p14:creationId xmlns:p14="http://schemas.microsoft.com/office/powerpoint/2010/main" val="3423595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a:r>
              <a:rPr lang="en-US" sz="1000">
                <a:latin typeface="Verdana" pitchFamily="34" charset="0"/>
              </a:rPr>
              <a:t>2914 Notes Chapter 2</a:t>
            </a:r>
          </a:p>
        </p:txBody>
      </p:sp>
      <p:sp>
        <p:nvSpPr>
          <p:cNvPr id="39938" name="Rectangle 2"/>
          <p:cNvSpPr>
            <a:spLocks noGrp="1" noChangeArrowheads="1"/>
          </p:cNvSpPr>
          <p:nvPr>
            <p:ph type="title" idx="4294967295"/>
          </p:nvPr>
        </p:nvSpPr>
        <p:spPr/>
        <p:txBody>
          <a:bodyPr/>
          <a:lstStyle/>
          <a:p>
            <a:pPr eaLnBrk="1" hangingPunct="1"/>
            <a:r>
              <a:rPr lang="en-US" b="0" dirty="0">
                <a:solidFill>
                  <a:srgbClr val="003300"/>
                </a:solidFill>
                <a:latin typeface="Arial Unicode MS" pitchFamily="34" charset="-128"/>
              </a:rPr>
              <a:t>Properties (2 of 2)</a:t>
            </a:r>
          </a:p>
        </p:txBody>
      </p:sp>
      <p:sp>
        <p:nvSpPr>
          <p:cNvPr id="39939" name="Rectangle 3"/>
          <p:cNvSpPr>
            <a:spLocks noGrp="1" noChangeArrowheads="1"/>
          </p:cNvSpPr>
          <p:nvPr>
            <p:ph type="body" idx="4294967295"/>
          </p:nvPr>
        </p:nvSpPr>
        <p:spPr/>
        <p:txBody>
          <a:bodyPr/>
          <a:lstStyle/>
          <a:p>
            <a:pPr eaLnBrk="1" hangingPunct="1">
              <a:lnSpc>
                <a:spcPct val="90000"/>
              </a:lnSpc>
            </a:pPr>
            <a:r>
              <a:rPr lang="en-US" sz="2600">
                <a:latin typeface="Arial Unicode MS" pitchFamily="34" charset="-128"/>
              </a:rPr>
              <a:t>Validation Rule- Rejects records that do not conform to rules entered.</a:t>
            </a:r>
          </a:p>
          <a:p>
            <a:pPr eaLnBrk="1" hangingPunct="1">
              <a:lnSpc>
                <a:spcPct val="90000"/>
              </a:lnSpc>
            </a:pPr>
            <a:r>
              <a:rPr lang="en-US" sz="2600">
                <a:latin typeface="Arial Unicode MS" pitchFamily="34" charset="-128"/>
              </a:rPr>
              <a:t>Validation Text- Error returned when validation rule is broken.</a:t>
            </a:r>
          </a:p>
          <a:p>
            <a:pPr eaLnBrk="1" hangingPunct="1">
              <a:lnSpc>
                <a:spcPct val="90000"/>
              </a:lnSpc>
            </a:pPr>
            <a:r>
              <a:rPr lang="en-US" sz="2600">
                <a:latin typeface="Arial Unicode MS" pitchFamily="34" charset="-128"/>
              </a:rPr>
              <a:t>Required- Forces user to enter in value if selected.</a:t>
            </a:r>
          </a:p>
          <a:p>
            <a:pPr eaLnBrk="1" hangingPunct="1">
              <a:lnSpc>
                <a:spcPct val="90000"/>
              </a:lnSpc>
            </a:pPr>
            <a:r>
              <a:rPr lang="en-US" sz="2600">
                <a:latin typeface="Arial Unicode MS" pitchFamily="34" charset="-128"/>
              </a:rPr>
              <a:t>Allow Zero Length- Allows text length of 0.</a:t>
            </a:r>
            <a:br>
              <a:rPr lang="en-US" sz="2600">
                <a:latin typeface="Arial Unicode MS" pitchFamily="34" charset="-128"/>
              </a:rPr>
            </a:br>
            <a:endParaRPr lang="en-US" sz="2600">
              <a:latin typeface="Arial Unicode MS" pitchFamily="34" charset="-128"/>
            </a:endParaRPr>
          </a:p>
          <a:p>
            <a:pPr eaLnBrk="1" hangingPunct="1">
              <a:lnSpc>
                <a:spcPct val="90000"/>
              </a:lnSpc>
            </a:pPr>
            <a:r>
              <a:rPr lang="en-US" sz="2600">
                <a:latin typeface="Arial Unicode MS" pitchFamily="34" charset="-128"/>
              </a:rPr>
              <a:t>Indexed- increases efficiency of search on the field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79F4899-EC1C-4817-8A1B-0DEBC0D97DA4}"/>
              </a:ext>
            </a:extLst>
          </p:cNvPr>
          <p:cNvGraphicFramePr>
            <a:graphicFrameLocks noGrp="1"/>
          </p:cNvGraphicFramePr>
          <p:nvPr>
            <p:extLst>
              <p:ext uri="{D42A27DB-BD31-4B8C-83A1-F6EECF244321}">
                <p14:modId xmlns:p14="http://schemas.microsoft.com/office/powerpoint/2010/main" val="2915891455"/>
              </p:ext>
            </p:extLst>
          </p:nvPr>
        </p:nvGraphicFramePr>
        <p:xfrm>
          <a:off x="457200" y="2324894"/>
          <a:ext cx="8229600" cy="3474720"/>
        </p:xfrm>
        <a:graphic>
          <a:graphicData uri="http://schemas.openxmlformats.org/drawingml/2006/table">
            <a:tbl>
              <a:tblPr/>
              <a:tblGrid>
                <a:gridCol w="4114800">
                  <a:extLst>
                    <a:ext uri="{9D8B030D-6E8A-4147-A177-3AD203B41FA5}">
                      <a16:colId xmlns:a16="http://schemas.microsoft.com/office/drawing/2014/main" xmlns="" val="1247303063"/>
                    </a:ext>
                  </a:extLst>
                </a:gridCol>
                <a:gridCol w="4114800">
                  <a:extLst>
                    <a:ext uri="{9D8B030D-6E8A-4147-A177-3AD203B41FA5}">
                      <a16:colId xmlns:a16="http://schemas.microsoft.com/office/drawing/2014/main" xmlns="" val="3542026634"/>
                    </a:ext>
                  </a:extLst>
                </a:gridCol>
              </a:tblGrid>
              <a:tr h="0">
                <a:tc>
                  <a:txBody>
                    <a:bodyPr/>
                    <a:lstStyle/>
                    <a:p>
                      <a:r>
                        <a:rPr lang="en-CA" b="1" dirty="0">
                          <a:solidFill>
                            <a:srgbClr val="FFFFFF"/>
                          </a:solidFill>
                          <a:effectLst/>
                        </a:rPr>
                        <a:t>Example</a:t>
                      </a:r>
                    </a:p>
                  </a:txBody>
                  <a:tcPr anchor="ctr">
                    <a:lnL>
                      <a:noFill/>
                    </a:lnL>
                    <a:lnR>
                      <a:noFill/>
                    </a:lnR>
                    <a:lnT>
                      <a:noFill/>
                    </a:lnT>
                    <a:lnB w="7620" cap="flat" cmpd="sng" algn="ctr">
                      <a:solidFill>
                        <a:srgbClr val="444444"/>
                      </a:solidFill>
                      <a:prstDash val="solid"/>
                      <a:round/>
                      <a:headEnd type="none" w="med" len="med"/>
                      <a:tailEnd type="none" w="med" len="med"/>
                    </a:lnB>
                    <a:solidFill>
                      <a:srgbClr val="000066"/>
                    </a:solidFill>
                  </a:tcPr>
                </a:tc>
                <a:tc>
                  <a:txBody>
                    <a:bodyPr/>
                    <a:lstStyle/>
                    <a:p>
                      <a:r>
                        <a:rPr lang="en-CA" b="1">
                          <a:solidFill>
                            <a:srgbClr val="FFFFFF"/>
                          </a:solidFill>
                          <a:effectLst/>
                        </a:rPr>
                        <a:t>Matches...</a:t>
                      </a:r>
                    </a:p>
                  </a:txBody>
                  <a:tcPr anchor="ctr">
                    <a:lnL>
                      <a:noFill/>
                    </a:lnL>
                    <a:lnR>
                      <a:noFill/>
                    </a:lnR>
                    <a:lnT>
                      <a:noFill/>
                    </a:lnT>
                    <a:lnB w="7620" cap="flat" cmpd="sng" algn="ctr">
                      <a:solidFill>
                        <a:srgbClr val="444444"/>
                      </a:solidFill>
                      <a:prstDash val="solid"/>
                      <a:round/>
                      <a:headEnd type="none" w="med" len="med"/>
                      <a:tailEnd type="none" w="med" len="med"/>
                    </a:lnB>
                    <a:solidFill>
                      <a:srgbClr val="000066"/>
                    </a:solidFill>
                  </a:tcPr>
                </a:tc>
                <a:extLst>
                  <a:ext uri="{0D108BD9-81ED-4DB2-BD59-A6C34878D82A}">
                    <a16:rowId xmlns:a16="http://schemas.microsoft.com/office/drawing/2014/main" xmlns="" val="3722170621"/>
                  </a:ext>
                </a:extLst>
              </a:tr>
              <a:tr h="0">
                <a:tc>
                  <a:txBody>
                    <a:bodyPr/>
                    <a:lstStyle/>
                    <a:p>
                      <a:r>
                        <a:rPr lang="en-CA">
                          <a:effectLst/>
                        </a:rPr>
                        <a:t>&gt;#28/2/1990#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dirty="0">
                          <a:effectLst/>
                        </a:rPr>
                        <a:t>Dates after 28 </a:t>
                      </a:r>
                      <a:r>
                        <a:rPr lang="en-CA" dirty="0" smtClean="0">
                          <a:effectLst/>
                        </a:rPr>
                        <a:t>February </a:t>
                      </a:r>
                      <a:r>
                        <a:rPr lang="en-CA" dirty="0">
                          <a:effectLst/>
                        </a:rPr>
                        <a:t>1990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3880433011"/>
                  </a:ext>
                </a:extLst>
              </a:tr>
              <a:tr h="0">
                <a:tc>
                  <a:txBody>
                    <a:bodyPr/>
                    <a:lstStyle/>
                    <a:p>
                      <a:r>
                        <a:rPr lang="en-CA">
                          <a:effectLst/>
                        </a:rPr>
                        <a:t>Between #28/2/1990# And #5/3/1990#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dirty="0">
                          <a:effectLst/>
                        </a:rPr>
                        <a:t>Dates between 28 </a:t>
                      </a:r>
                      <a:r>
                        <a:rPr lang="en-CA" dirty="0" smtClean="0">
                          <a:effectLst/>
                        </a:rPr>
                        <a:t>February </a:t>
                      </a:r>
                      <a:r>
                        <a:rPr lang="en-CA" dirty="0">
                          <a:effectLst/>
                        </a:rPr>
                        <a:t>and 5 march 1980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4192235242"/>
                  </a:ext>
                </a:extLst>
              </a:tr>
              <a:tr h="0">
                <a:tc>
                  <a:txBody>
                    <a:bodyPr/>
                    <a:lstStyle/>
                    <a:p>
                      <a:r>
                        <a:rPr lang="en-CA">
                          <a:effectLst/>
                        </a:rPr>
                        <a:t>&gt;= #28/2/1980# And &lt;= #5/3/1990#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dirty="0">
                          <a:effectLst/>
                        </a:rPr>
                        <a:t>Dates between 28 </a:t>
                      </a:r>
                      <a:r>
                        <a:rPr lang="en-CA" dirty="0" smtClean="0">
                          <a:effectLst/>
                        </a:rPr>
                        <a:t>February </a:t>
                      </a:r>
                      <a:r>
                        <a:rPr lang="en-CA" dirty="0">
                          <a:effectLst/>
                        </a:rPr>
                        <a:t>and 5 march 1980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1043850302"/>
                  </a:ext>
                </a:extLst>
              </a:tr>
              <a:tr h="0">
                <a:tc>
                  <a:txBody>
                    <a:bodyPr/>
                    <a:lstStyle/>
                    <a:p>
                      <a:r>
                        <a:rPr lang="en-CA">
                          <a:effectLst/>
                        </a:rPr>
                        <a:t>&gt; #28/2/1990 13:45#</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dirty="0">
                          <a:effectLst/>
                        </a:rPr>
                        <a:t>Date/Time after 28 </a:t>
                      </a:r>
                      <a:r>
                        <a:rPr lang="en-CA" dirty="0" smtClean="0">
                          <a:effectLst/>
                        </a:rPr>
                        <a:t>February </a:t>
                      </a:r>
                      <a:r>
                        <a:rPr lang="en-CA" dirty="0">
                          <a:effectLst/>
                        </a:rPr>
                        <a:t>1990 13:45</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2930194394"/>
                  </a:ext>
                </a:extLst>
              </a:tr>
              <a:tr h="0">
                <a:tc>
                  <a:txBody>
                    <a:bodyPr/>
                    <a:lstStyle/>
                    <a:p>
                      <a:r>
                        <a:rPr lang="en-CA">
                          <a:effectLst/>
                        </a:rPr>
                        <a:t>&gt; Date()</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a:effectLst/>
                        </a:rPr>
                        <a:t>Dates after todays date</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3647439713"/>
                  </a:ext>
                </a:extLst>
              </a:tr>
              <a:tr h="0">
                <a:tc>
                  <a:txBody>
                    <a:bodyPr/>
                    <a:lstStyle/>
                    <a:p>
                      <a:r>
                        <a:rPr lang="en-CA">
                          <a:effectLst/>
                        </a:rPr>
                        <a:t>&gt; Now()</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dirty="0">
                          <a:effectLst/>
                        </a:rPr>
                        <a:t>Date/Time after the current Date/Time</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520617959"/>
                  </a:ext>
                </a:extLst>
              </a:tr>
            </a:tbl>
          </a:graphicData>
        </a:graphic>
      </p:graphicFrame>
      <p:sp>
        <p:nvSpPr>
          <p:cNvPr id="3" name="Rectangle 1">
            <a:extLst>
              <a:ext uri="{FF2B5EF4-FFF2-40B4-BE49-F238E27FC236}">
                <a16:creationId xmlns:a16="http://schemas.microsoft.com/office/drawing/2014/main" xmlns="" id="{AA4BFD88-D860-46E2-8FC2-64D733BA0BA4}"/>
              </a:ext>
            </a:extLst>
          </p:cNvPr>
          <p:cNvSpPr>
            <a:spLocks noChangeArrowheads="1"/>
          </p:cNvSpPr>
          <p:nvPr/>
        </p:nvSpPr>
        <p:spPr bwMode="auto">
          <a:xfrm>
            <a:off x="457200" y="232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xmlns="" id="{ABCEEBE3-5A83-4905-8795-AC4D180E29F6}"/>
              </a:ext>
            </a:extLst>
          </p:cNvPr>
          <p:cNvSpPr txBox="1">
            <a:spLocks noChangeArrowheads="1"/>
          </p:cNvSpPr>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b="0" kern="0" dirty="0">
                <a:solidFill>
                  <a:srgbClr val="003300"/>
                </a:solidFill>
                <a:latin typeface="Arial Unicode MS" pitchFamily="34" charset="-128"/>
              </a:rPr>
              <a:t>Validation rules:</a:t>
            </a:r>
          </a:p>
        </p:txBody>
      </p:sp>
    </p:spTree>
    <p:extLst>
      <p:ext uri="{BB962C8B-B14F-4D97-AF65-F5344CB8AC3E}">
        <p14:creationId xmlns:p14="http://schemas.microsoft.com/office/powerpoint/2010/main" val="2311727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AD4EB35-465F-4AF5-AF89-52203F8D059C}"/>
              </a:ext>
            </a:extLst>
          </p:cNvPr>
          <p:cNvSpPr>
            <a:spLocks noGrp="1"/>
          </p:cNvSpPr>
          <p:nvPr>
            <p:ph type="sldNum" sz="quarter" idx="12"/>
          </p:nvPr>
        </p:nvSpPr>
        <p:spPr/>
        <p:txBody>
          <a:bodyPr/>
          <a:lstStyle/>
          <a:p>
            <a:pPr>
              <a:defRPr/>
            </a:pPr>
            <a:fld id="{5FCF44FA-3D06-4FD8-8D91-57E906D94BD1}" type="slidenum">
              <a:rPr lang="en-US" altLang="en-US" smtClean="0"/>
              <a:pPr>
                <a:defRPr/>
              </a:pPr>
              <a:t>27</a:t>
            </a:fld>
            <a:endParaRPr lang="en-US" altLang="en-US"/>
          </a:p>
        </p:txBody>
      </p:sp>
      <p:graphicFrame>
        <p:nvGraphicFramePr>
          <p:cNvPr id="5" name="Table 4">
            <a:extLst>
              <a:ext uri="{FF2B5EF4-FFF2-40B4-BE49-F238E27FC236}">
                <a16:creationId xmlns:a16="http://schemas.microsoft.com/office/drawing/2014/main" xmlns="" id="{336935D6-1920-4C86-9937-7F9BC8F8135B}"/>
              </a:ext>
            </a:extLst>
          </p:cNvPr>
          <p:cNvGraphicFramePr>
            <a:graphicFrameLocks noGrp="1"/>
          </p:cNvGraphicFramePr>
          <p:nvPr/>
        </p:nvGraphicFramePr>
        <p:xfrm>
          <a:off x="457200" y="2324894"/>
          <a:ext cx="8229600" cy="3200400"/>
        </p:xfrm>
        <a:graphic>
          <a:graphicData uri="http://schemas.openxmlformats.org/drawingml/2006/table">
            <a:tbl>
              <a:tblPr/>
              <a:tblGrid>
                <a:gridCol w="4114800">
                  <a:extLst>
                    <a:ext uri="{9D8B030D-6E8A-4147-A177-3AD203B41FA5}">
                      <a16:colId xmlns:a16="http://schemas.microsoft.com/office/drawing/2014/main" xmlns="" val="1883202496"/>
                    </a:ext>
                  </a:extLst>
                </a:gridCol>
                <a:gridCol w="4114800">
                  <a:extLst>
                    <a:ext uri="{9D8B030D-6E8A-4147-A177-3AD203B41FA5}">
                      <a16:colId xmlns:a16="http://schemas.microsoft.com/office/drawing/2014/main" xmlns="" val="3680111293"/>
                    </a:ext>
                  </a:extLst>
                </a:gridCol>
              </a:tblGrid>
              <a:tr h="0">
                <a:tc>
                  <a:txBody>
                    <a:bodyPr/>
                    <a:lstStyle/>
                    <a:p>
                      <a:r>
                        <a:rPr lang="en-CA" b="1">
                          <a:solidFill>
                            <a:srgbClr val="FFFFFF"/>
                          </a:solidFill>
                          <a:effectLst/>
                        </a:rPr>
                        <a:t>Example</a:t>
                      </a:r>
                    </a:p>
                  </a:txBody>
                  <a:tcPr anchor="ctr">
                    <a:lnL>
                      <a:noFill/>
                    </a:lnL>
                    <a:lnR>
                      <a:noFill/>
                    </a:lnR>
                    <a:lnT>
                      <a:noFill/>
                    </a:lnT>
                    <a:lnB w="7620" cap="flat" cmpd="sng" algn="ctr">
                      <a:solidFill>
                        <a:srgbClr val="444444"/>
                      </a:solidFill>
                      <a:prstDash val="solid"/>
                      <a:round/>
                      <a:headEnd type="none" w="med" len="med"/>
                      <a:tailEnd type="none" w="med" len="med"/>
                    </a:lnB>
                    <a:solidFill>
                      <a:srgbClr val="000066"/>
                    </a:solidFill>
                  </a:tcPr>
                </a:tc>
                <a:tc>
                  <a:txBody>
                    <a:bodyPr/>
                    <a:lstStyle/>
                    <a:p>
                      <a:r>
                        <a:rPr lang="en-CA" b="1">
                          <a:solidFill>
                            <a:srgbClr val="FFFFFF"/>
                          </a:solidFill>
                          <a:effectLst/>
                        </a:rPr>
                        <a:t>Matches...</a:t>
                      </a:r>
                    </a:p>
                  </a:txBody>
                  <a:tcPr anchor="ctr">
                    <a:lnL>
                      <a:noFill/>
                    </a:lnL>
                    <a:lnR>
                      <a:noFill/>
                    </a:lnR>
                    <a:lnT>
                      <a:noFill/>
                    </a:lnT>
                    <a:lnB w="7620" cap="flat" cmpd="sng" algn="ctr">
                      <a:solidFill>
                        <a:srgbClr val="444444"/>
                      </a:solidFill>
                      <a:prstDash val="solid"/>
                      <a:round/>
                      <a:headEnd type="none" w="med" len="med"/>
                      <a:tailEnd type="none" w="med" len="med"/>
                    </a:lnB>
                    <a:solidFill>
                      <a:srgbClr val="000066"/>
                    </a:solidFill>
                  </a:tcPr>
                </a:tc>
                <a:extLst>
                  <a:ext uri="{0D108BD9-81ED-4DB2-BD59-A6C34878D82A}">
                    <a16:rowId xmlns:a16="http://schemas.microsoft.com/office/drawing/2014/main" xmlns="" val="667001653"/>
                  </a:ext>
                </a:extLst>
              </a:tr>
              <a:tr h="0">
                <a:tc>
                  <a:txBody>
                    <a:bodyPr/>
                    <a:lstStyle/>
                    <a:p>
                      <a:r>
                        <a:rPr lang="en-CA">
                          <a:effectLst/>
                        </a:rPr>
                        <a:t>&gt; 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b="1">
                          <a:solidFill>
                            <a:srgbClr val="000000"/>
                          </a:solidFill>
                          <a:effectLst/>
                        </a:rPr>
                        <a:t>Positive numbers only</a:t>
                      </a:r>
                      <a:r>
                        <a:rPr lang="en-CA">
                          <a:effectLst/>
                        </a:rPr>
                        <a:t>, excluding 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895646247"/>
                  </a:ext>
                </a:extLst>
              </a:tr>
              <a:tr h="0">
                <a:tc>
                  <a:txBody>
                    <a:bodyPr/>
                    <a:lstStyle/>
                    <a:p>
                      <a:r>
                        <a:rPr lang="en-CA">
                          <a:effectLst/>
                        </a:rPr>
                        <a:t>&gt;= 0 </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b="1">
                          <a:solidFill>
                            <a:srgbClr val="000000"/>
                          </a:solidFill>
                          <a:effectLst/>
                        </a:rPr>
                        <a:t>Positive numbers only</a:t>
                      </a:r>
                      <a:r>
                        <a:rPr lang="en-CA">
                          <a:effectLst/>
                        </a:rPr>
                        <a:t>, including 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1613639970"/>
                  </a:ext>
                </a:extLst>
              </a:tr>
              <a:tr h="0">
                <a:tc>
                  <a:txBody>
                    <a:bodyPr/>
                    <a:lstStyle/>
                    <a:p>
                      <a:r>
                        <a:rPr lang="en-CA">
                          <a:effectLst/>
                        </a:rPr>
                        <a:t>&gt;= 0 And &lt;= 100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a:effectLst/>
                        </a:rPr>
                        <a:t>Between 0 and 100, including 0 and 100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1944608304"/>
                  </a:ext>
                </a:extLst>
              </a:tr>
              <a:tr h="0">
                <a:tc>
                  <a:txBody>
                    <a:bodyPr/>
                    <a:lstStyle/>
                    <a:p>
                      <a:r>
                        <a:rPr lang="en-CA">
                          <a:effectLst/>
                        </a:rPr>
                        <a:t>Between 0 And 100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a:effectLst/>
                        </a:rPr>
                        <a:t>Between 0 and 100, including 0 and 100</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2058996632"/>
                  </a:ext>
                </a:extLst>
              </a:tr>
              <a:tr h="0">
                <a:tc>
                  <a:txBody>
                    <a:bodyPr/>
                    <a:lstStyle/>
                    <a:p>
                      <a:r>
                        <a:rPr lang="en-CA">
                          <a:effectLst/>
                        </a:rPr>
                        <a:t>In(1,2,3,4,5)</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a:effectLst/>
                        </a:rPr>
                        <a:t>1,2,3,4 or 5</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2609863508"/>
                  </a:ext>
                </a:extLst>
              </a:tr>
              <a:tr h="0">
                <a:tc>
                  <a:txBody>
                    <a:bodyPr/>
                    <a:lstStyle/>
                    <a:p>
                      <a:r>
                        <a:rPr lang="en-CA">
                          <a:effectLst/>
                        </a:rPr>
                        <a:t>1 Or 2 Or 3 Or 4 Or 5</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tc>
                  <a:txBody>
                    <a:bodyPr/>
                    <a:lstStyle/>
                    <a:p>
                      <a:r>
                        <a:rPr lang="en-CA" dirty="0">
                          <a:effectLst/>
                        </a:rPr>
                        <a:t>1,2,3,4 or 5</a:t>
                      </a:r>
                    </a:p>
                  </a:txBody>
                  <a:tcPr marL="53340" marR="53340" marT="53340" marB="53340" anchor="ctr">
                    <a:lnL w="7620" cap="flat" cmpd="sng" algn="ctr">
                      <a:solidFill>
                        <a:srgbClr val="444444"/>
                      </a:solidFill>
                      <a:prstDash val="solid"/>
                      <a:round/>
                      <a:headEnd type="none" w="med" len="med"/>
                      <a:tailEnd type="none" w="med" len="med"/>
                    </a:lnL>
                    <a:lnR w="7620" cap="flat" cmpd="sng" algn="ctr">
                      <a:solidFill>
                        <a:srgbClr val="444444"/>
                      </a:solidFill>
                      <a:prstDash val="solid"/>
                      <a:round/>
                      <a:headEnd type="none" w="med" len="med"/>
                      <a:tailEnd type="none" w="med" len="med"/>
                    </a:lnR>
                    <a:lnT w="762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tcPr>
                </a:tc>
                <a:extLst>
                  <a:ext uri="{0D108BD9-81ED-4DB2-BD59-A6C34878D82A}">
                    <a16:rowId xmlns:a16="http://schemas.microsoft.com/office/drawing/2014/main" xmlns="" val="2863916955"/>
                  </a:ext>
                </a:extLst>
              </a:tr>
            </a:tbl>
          </a:graphicData>
        </a:graphic>
      </p:graphicFrame>
      <p:sp>
        <p:nvSpPr>
          <p:cNvPr id="6" name="Rectangle 2">
            <a:extLst>
              <a:ext uri="{FF2B5EF4-FFF2-40B4-BE49-F238E27FC236}">
                <a16:creationId xmlns:a16="http://schemas.microsoft.com/office/drawing/2014/main" xmlns="" id="{B6090CF0-E852-4F5C-86EF-D921C353387F}"/>
              </a:ext>
            </a:extLst>
          </p:cNvPr>
          <p:cNvSpPr txBox="1">
            <a:spLocks noChangeArrowheads="1"/>
          </p:cNvSpPr>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b="0" kern="0" dirty="0">
                <a:solidFill>
                  <a:srgbClr val="003300"/>
                </a:solidFill>
                <a:latin typeface="Arial Unicode MS" pitchFamily="34" charset="-128"/>
              </a:rPr>
              <a:t>Validation rules:</a:t>
            </a:r>
          </a:p>
        </p:txBody>
      </p:sp>
    </p:spTree>
    <p:extLst>
      <p:ext uri="{BB962C8B-B14F-4D97-AF65-F5344CB8AC3E}">
        <p14:creationId xmlns:p14="http://schemas.microsoft.com/office/powerpoint/2010/main" val="2455145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457200" y="122238"/>
            <a:ext cx="7543800" cy="1069975"/>
          </a:xfrm>
        </p:spPr>
        <p:txBody>
          <a:bodyPr anchor="t"/>
          <a:lstStyle/>
          <a:p>
            <a:pPr eaLnBrk="1" hangingPunct="1"/>
            <a:r>
              <a:rPr lang="en-US"/>
              <a:t>Table Design Considerations </a:t>
            </a:r>
          </a:p>
        </p:txBody>
      </p:sp>
      <p:sp>
        <p:nvSpPr>
          <p:cNvPr id="40962" name="Rectangle 3"/>
          <p:cNvSpPr>
            <a:spLocks noGrp="1" noChangeArrowheads="1"/>
          </p:cNvSpPr>
          <p:nvPr>
            <p:ph type="body" sz="half" idx="4294967295"/>
          </p:nvPr>
        </p:nvSpPr>
        <p:spPr>
          <a:xfrm>
            <a:off x="914400" y="1447800"/>
            <a:ext cx="6934200" cy="4530725"/>
          </a:xfrm>
        </p:spPr>
        <p:txBody>
          <a:bodyPr/>
          <a:lstStyle/>
          <a:p>
            <a:pPr eaLnBrk="1" hangingPunct="1">
              <a:buFont typeface="Wingdings" pitchFamily="2" charset="2"/>
              <a:buNone/>
            </a:pPr>
            <a:r>
              <a:rPr lang="en-US" sz="2600"/>
              <a:t>    Just as you first create a blueprint to build a   house, you should first sketch or outline the design of a database table.</a:t>
            </a:r>
          </a:p>
          <a:p>
            <a:pPr eaLnBrk="1" hangingPunct="1">
              <a:buFont typeface="Wingdings" pitchFamily="2" charset="2"/>
              <a:buNone/>
            </a:pPr>
            <a:endParaRPr lang="en-US" sz="2600"/>
          </a:p>
          <a:p>
            <a:pPr eaLnBrk="1" hangingPunct="1">
              <a:buFont typeface="Wingdings" pitchFamily="2" charset="2"/>
              <a:buNone/>
            </a:pPr>
            <a:r>
              <a:rPr lang="en-US" sz="2600"/>
              <a:t>   Careful pre-planning will save you much time in the future.</a:t>
            </a:r>
            <a:endParaRPr lang="en-US" sz="22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457200" y="277813"/>
            <a:ext cx="8229600" cy="1322387"/>
          </a:xfrm>
        </p:spPr>
        <p:txBody>
          <a:bodyPr anchor="t"/>
          <a:lstStyle/>
          <a:p>
            <a:pPr eaLnBrk="1" hangingPunct="1"/>
            <a:r>
              <a:rPr lang="en-US" sz="3500" dirty="0"/>
              <a:t>Table Design Considerations –</a:t>
            </a:r>
            <a:br>
              <a:rPr lang="en-US" sz="3500" dirty="0"/>
            </a:br>
            <a:r>
              <a:rPr lang="en-US" sz="3500" dirty="0"/>
              <a:t>Field Size Property</a:t>
            </a:r>
          </a:p>
        </p:txBody>
      </p:sp>
      <p:sp>
        <p:nvSpPr>
          <p:cNvPr id="43010" name="Rectangle 3"/>
          <p:cNvSpPr>
            <a:spLocks noGrp="1" noChangeArrowheads="1"/>
          </p:cNvSpPr>
          <p:nvPr>
            <p:ph type="body" idx="4294967295"/>
          </p:nvPr>
        </p:nvSpPr>
        <p:spPr>
          <a:xfrm>
            <a:off x="609600" y="4648200"/>
            <a:ext cx="8001000" cy="1524000"/>
          </a:xfrm>
        </p:spPr>
        <p:txBody>
          <a:bodyPr/>
          <a:lstStyle/>
          <a:p>
            <a:pPr eaLnBrk="1" hangingPunct="1">
              <a:lnSpc>
                <a:spcPct val="90000"/>
              </a:lnSpc>
            </a:pPr>
            <a:r>
              <a:rPr lang="en-US"/>
              <a:t>Set the field size in Table Design View</a:t>
            </a:r>
          </a:p>
          <a:p>
            <a:pPr eaLnBrk="1" hangingPunct="1">
              <a:lnSpc>
                <a:spcPct val="90000"/>
              </a:lnSpc>
            </a:pPr>
            <a:r>
              <a:rPr lang="en-US"/>
              <a:t>Always anticipate the current field size may one day need to be larger</a:t>
            </a:r>
          </a:p>
        </p:txBody>
      </p:sp>
      <p:pic>
        <p:nvPicPr>
          <p:cNvPr id="43011" name="Picture 18" descr="EA2Fig04"/>
          <p:cNvPicPr>
            <a:picLocks noChangeAspect="1" noChangeArrowheads="1"/>
          </p:cNvPicPr>
          <p:nvPr/>
        </p:nvPicPr>
        <p:blipFill>
          <a:blip r:embed="rId3"/>
          <a:srcRect l="17188" t="62500" r="25781" b="6250"/>
          <a:stretch>
            <a:fillRect/>
          </a:stretch>
        </p:blipFill>
        <p:spPr bwMode="auto">
          <a:xfrm>
            <a:off x="2895600" y="1752600"/>
            <a:ext cx="5562600" cy="2286000"/>
          </a:xfrm>
          <a:prstGeom prst="rect">
            <a:avLst/>
          </a:prstGeom>
          <a:noFill/>
          <a:ln w="9525">
            <a:noFill/>
            <a:miter lim="800000"/>
            <a:headEnd/>
            <a:tailEnd/>
          </a:ln>
        </p:spPr>
      </p:pic>
      <p:sp>
        <p:nvSpPr>
          <p:cNvPr id="43012" name="Text Box 19"/>
          <p:cNvSpPr txBox="1">
            <a:spLocks noChangeArrowheads="1"/>
          </p:cNvSpPr>
          <p:nvPr/>
        </p:nvSpPr>
        <p:spPr bwMode="auto">
          <a:xfrm>
            <a:off x="152400" y="2895600"/>
            <a:ext cx="3581400" cy="549275"/>
          </a:xfrm>
          <a:prstGeom prst="rect">
            <a:avLst/>
          </a:prstGeom>
          <a:solidFill>
            <a:schemeClr val="accent1"/>
          </a:solidFill>
          <a:ln w="25400">
            <a:noFill/>
            <a:miter lim="800000"/>
            <a:headEnd/>
            <a:tailEnd/>
          </a:ln>
        </p:spPr>
        <p:txBody>
          <a:bodyPr wrap="none" lIns="0" tIns="0" rIns="0" bIns="0">
            <a:spAutoFit/>
          </a:bodyPr>
          <a:lstStyle/>
          <a:p>
            <a:r>
              <a:rPr lang="en-US">
                <a:solidFill>
                  <a:schemeClr val="tx2"/>
                </a:solidFill>
              </a:rPr>
              <a:t>Set field size in the Field Properties</a:t>
            </a:r>
          </a:p>
          <a:p>
            <a:r>
              <a:rPr lang="en-US">
                <a:solidFill>
                  <a:schemeClr val="tx2"/>
                </a:solidFill>
              </a:rPr>
              <a:t> grid of Table Design View</a:t>
            </a:r>
          </a:p>
        </p:txBody>
      </p:sp>
      <p:sp>
        <p:nvSpPr>
          <p:cNvPr id="43013" name="Line 20"/>
          <p:cNvSpPr>
            <a:spLocks noChangeShapeType="1"/>
          </p:cNvSpPr>
          <p:nvPr/>
        </p:nvSpPr>
        <p:spPr bwMode="auto">
          <a:xfrm flipV="1">
            <a:off x="2209800" y="2286000"/>
            <a:ext cx="1752600" cy="609600"/>
          </a:xfrm>
          <a:prstGeom prst="line">
            <a:avLst/>
          </a:prstGeom>
          <a:noFill/>
          <a:ln w="25400">
            <a:solidFill>
              <a:schemeClr val="accent1"/>
            </a:solidFill>
            <a:round/>
            <a:headEnd/>
            <a:tailEnd/>
          </a:ln>
        </p:spPr>
        <p:txBody>
          <a:bodyPr wrap="none" lIns="0" tIns="0" rIns="0" bIns="0">
            <a:spAutoFit/>
          </a:bodyP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122238"/>
            <a:ext cx="7543800" cy="1069975"/>
          </a:xfrm>
        </p:spPr>
        <p:txBody>
          <a:bodyPr anchor="t"/>
          <a:lstStyle/>
          <a:p>
            <a:pPr eaLnBrk="1" hangingPunct="1"/>
            <a:r>
              <a:rPr lang="en-US" dirty="0"/>
              <a:t>Objectives</a:t>
            </a:r>
          </a:p>
        </p:txBody>
      </p:sp>
      <p:sp>
        <p:nvSpPr>
          <p:cNvPr id="20482" name="Rectangle 3"/>
          <p:cNvSpPr>
            <a:spLocks noGrp="1" noChangeArrowheads="1"/>
          </p:cNvSpPr>
          <p:nvPr>
            <p:ph type="body" idx="4294967295"/>
          </p:nvPr>
        </p:nvSpPr>
        <p:spPr>
          <a:xfrm>
            <a:off x="457200" y="1719263"/>
            <a:ext cx="8229600" cy="3081337"/>
          </a:xfrm>
        </p:spPr>
        <p:txBody>
          <a:bodyPr/>
          <a:lstStyle/>
          <a:p>
            <a:pPr eaLnBrk="1" hangingPunct="1"/>
            <a:r>
              <a:rPr lang="en-US" dirty="0"/>
              <a:t>Create a query using Query Design View</a:t>
            </a:r>
          </a:p>
          <a:p>
            <a:pPr eaLnBrk="1" hangingPunct="1"/>
            <a:r>
              <a:rPr lang="en-US" dirty="0"/>
              <a:t>Specify criteria for different data types </a:t>
            </a:r>
          </a:p>
          <a:p>
            <a:pPr eaLnBrk="1" hangingPunct="1"/>
            <a:r>
              <a:rPr lang="en-US" dirty="0"/>
              <a:t>Copy and run a query </a:t>
            </a:r>
          </a:p>
          <a:p>
            <a:pPr eaLnBrk="1" hangingPunct="1"/>
            <a:r>
              <a:rPr lang="en-US" dirty="0"/>
              <a:t>Use the Query Wizard</a:t>
            </a:r>
          </a:p>
          <a:p>
            <a:pPr eaLnBrk="1" hangingPunct="1"/>
            <a:r>
              <a:rPr lang="en-US" dirty="0"/>
              <a:t>Understand large database differences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122238"/>
            <a:ext cx="7543800" cy="1295400"/>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kern="0"/>
              <a:t>Design for the Next 100 Years</a:t>
            </a:r>
          </a:p>
        </p:txBody>
      </p:sp>
      <p:sp>
        <p:nvSpPr>
          <p:cNvPr id="3" name="Content Placeholder 3"/>
          <p:cNvSpPr txBox="1">
            <a:spLocks/>
          </p:cNvSpPr>
          <p:nvPr/>
        </p:nvSpPr>
        <p:spPr>
          <a:xfrm>
            <a:off x="457200" y="1719263"/>
            <a:ext cx="7543800" cy="4411662"/>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kern="0"/>
              <a:t>Good design must balance the current and future needs of the system against the cost of recording and storing unnecessary data. </a:t>
            </a:r>
          </a:p>
        </p:txBody>
      </p:sp>
    </p:spTree>
    <p:extLst>
      <p:ext uri="{BB962C8B-B14F-4D97-AF65-F5344CB8AC3E}">
        <p14:creationId xmlns:p14="http://schemas.microsoft.com/office/powerpoint/2010/main" val="1245203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457200" y="277813"/>
            <a:ext cx="8229600" cy="1398587"/>
          </a:xfrm>
        </p:spPr>
        <p:txBody>
          <a:bodyPr anchor="t"/>
          <a:lstStyle/>
          <a:p>
            <a:pPr eaLnBrk="1" hangingPunct="1"/>
            <a:r>
              <a:rPr lang="en-US" sz="3500"/>
              <a:t>Table Design Considerations – Validation Rules </a:t>
            </a:r>
          </a:p>
        </p:txBody>
      </p:sp>
      <p:sp>
        <p:nvSpPr>
          <p:cNvPr id="45058" name="Rectangle 3"/>
          <p:cNvSpPr>
            <a:spLocks noGrp="1" noChangeArrowheads="1"/>
          </p:cNvSpPr>
          <p:nvPr>
            <p:ph type="body" idx="4294967295"/>
          </p:nvPr>
        </p:nvSpPr>
        <p:spPr>
          <a:xfrm>
            <a:off x="457200" y="4572000"/>
            <a:ext cx="8229600" cy="1828800"/>
          </a:xfrm>
        </p:spPr>
        <p:txBody>
          <a:bodyPr/>
          <a:lstStyle/>
          <a:p>
            <a:pPr eaLnBrk="1" hangingPunct="1">
              <a:lnSpc>
                <a:spcPct val="80000"/>
              </a:lnSpc>
            </a:pPr>
            <a:r>
              <a:rPr lang="en-US" sz="2600"/>
              <a:t>Used to avoid data entry errors by restricting what can be entered </a:t>
            </a:r>
          </a:p>
          <a:p>
            <a:pPr eaLnBrk="1" hangingPunct="1">
              <a:lnSpc>
                <a:spcPct val="80000"/>
              </a:lnSpc>
            </a:pPr>
            <a:r>
              <a:rPr lang="en-US" sz="2600"/>
              <a:t>Validation text can be used to provide an explanation of the type of data that is allowed in a field</a:t>
            </a:r>
          </a:p>
        </p:txBody>
      </p:sp>
      <p:pic>
        <p:nvPicPr>
          <p:cNvPr id="45059" name="Picture 4" descr="EA2Fig04"/>
          <p:cNvPicPr>
            <a:picLocks noChangeAspect="1" noChangeArrowheads="1"/>
          </p:cNvPicPr>
          <p:nvPr/>
        </p:nvPicPr>
        <p:blipFill>
          <a:blip r:embed="rId3"/>
          <a:srcRect l="17188" t="62500" r="25781" b="6250"/>
          <a:stretch>
            <a:fillRect/>
          </a:stretch>
        </p:blipFill>
        <p:spPr bwMode="auto">
          <a:xfrm>
            <a:off x="2895600" y="1981200"/>
            <a:ext cx="5562600" cy="2286000"/>
          </a:xfrm>
          <a:prstGeom prst="rect">
            <a:avLst/>
          </a:prstGeom>
          <a:noFill/>
          <a:ln w="9525">
            <a:noFill/>
            <a:miter lim="800000"/>
            <a:headEnd/>
            <a:tailEnd/>
          </a:ln>
        </p:spPr>
      </p:pic>
      <p:sp>
        <p:nvSpPr>
          <p:cNvPr id="45060" name="Text Box 5"/>
          <p:cNvSpPr txBox="1">
            <a:spLocks noChangeArrowheads="1"/>
          </p:cNvSpPr>
          <p:nvPr/>
        </p:nvSpPr>
        <p:spPr bwMode="auto">
          <a:xfrm>
            <a:off x="228600" y="2286000"/>
            <a:ext cx="4216400" cy="549275"/>
          </a:xfrm>
          <a:prstGeom prst="rect">
            <a:avLst/>
          </a:prstGeom>
          <a:solidFill>
            <a:schemeClr val="accent1"/>
          </a:solidFill>
          <a:ln w="25400">
            <a:noFill/>
            <a:miter lim="800000"/>
            <a:headEnd/>
            <a:tailEnd/>
          </a:ln>
        </p:spPr>
        <p:txBody>
          <a:bodyPr wrap="none" lIns="0" tIns="0" rIns="0" bIns="0">
            <a:spAutoFit/>
          </a:bodyPr>
          <a:lstStyle/>
          <a:p>
            <a:r>
              <a:rPr lang="en-US">
                <a:solidFill>
                  <a:schemeClr val="tx2"/>
                </a:solidFill>
              </a:rPr>
              <a:t>Set validation rules in the Field Properties</a:t>
            </a:r>
          </a:p>
          <a:p>
            <a:r>
              <a:rPr lang="en-US">
                <a:solidFill>
                  <a:schemeClr val="tx2"/>
                </a:solidFill>
              </a:rPr>
              <a:t> grid of Table Design View</a:t>
            </a:r>
          </a:p>
        </p:txBody>
      </p:sp>
      <p:sp>
        <p:nvSpPr>
          <p:cNvPr id="45061" name="Line 6"/>
          <p:cNvSpPr>
            <a:spLocks noChangeShapeType="1"/>
          </p:cNvSpPr>
          <p:nvPr/>
        </p:nvSpPr>
        <p:spPr bwMode="auto">
          <a:xfrm>
            <a:off x="1905000" y="2819400"/>
            <a:ext cx="1295400" cy="381000"/>
          </a:xfrm>
          <a:prstGeom prst="line">
            <a:avLst/>
          </a:prstGeom>
          <a:noFill/>
          <a:ln w="25400">
            <a:solidFill>
              <a:schemeClr val="accent1"/>
            </a:solidFill>
            <a:round/>
            <a:headEnd/>
            <a:tailEnd/>
          </a:ln>
        </p:spPr>
        <p:txBody>
          <a:bodyPr wrap="none" lIns="0" tIns="0" rIns="0" bIns="0">
            <a:spAutoFit/>
          </a:bodyP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457200" y="277813"/>
            <a:ext cx="8229600" cy="1398587"/>
          </a:xfrm>
        </p:spPr>
        <p:txBody>
          <a:bodyPr anchor="t"/>
          <a:lstStyle/>
          <a:p>
            <a:pPr eaLnBrk="1" hangingPunct="1"/>
            <a:r>
              <a:rPr lang="en-US"/>
              <a:t>Table Design Considerations – Store Data in its Smallest part</a:t>
            </a:r>
          </a:p>
        </p:txBody>
      </p:sp>
      <p:sp>
        <p:nvSpPr>
          <p:cNvPr id="47106" name="Text Box 29"/>
          <p:cNvSpPr txBox="1">
            <a:spLocks noChangeArrowheads="1"/>
          </p:cNvSpPr>
          <p:nvPr/>
        </p:nvSpPr>
        <p:spPr bwMode="auto">
          <a:xfrm>
            <a:off x="1066800" y="5797550"/>
            <a:ext cx="0" cy="274638"/>
          </a:xfrm>
          <a:prstGeom prst="rect">
            <a:avLst/>
          </a:prstGeom>
          <a:noFill/>
          <a:ln w="25400">
            <a:noFill/>
            <a:miter lim="800000"/>
            <a:headEnd/>
            <a:tailEnd/>
          </a:ln>
        </p:spPr>
        <p:txBody>
          <a:bodyPr wrap="none" lIns="0" tIns="0" rIns="0" bIns="0">
            <a:spAutoFit/>
          </a:bodyPr>
          <a:lstStyle/>
          <a:p>
            <a:endParaRPr lang="en-US" b="1">
              <a:solidFill>
                <a:schemeClr val="tx2"/>
              </a:solidFill>
            </a:endParaRPr>
          </a:p>
        </p:txBody>
      </p:sp>
      <p:sp>
        <p:nvSpPr>
          <p:cNvPr id="47107" name="Rectangle 30"/>
          <p:cNvSpPr>
            <a:spLocks noGrp="1" noChangeArrowheads="1"/>
          </p:cNvSpPr>
          <p:nvPr>
            <p:ph type="body" idx="4294967295"/>
          </p:nvPr>
        </p:nvSpPr>
        <p:spPr>
          <a:xfrm>
            <a:off x="381000" y="4572000"/>
            <a:ext cx="8229600" cy="1981200"/>
          </a:xfrm>
        </p:spPr>
        <p:txBody>
          <a:bodyPr/>
          <a:lstStyle/>
          <a:p>
            <a:pPr eaLnBrk="1" hangingPunct="1">
              <a:lnSpc>
                <a:spcPct val="80000"/>
              </a:lnSpc>
            </a:pPr>
            <a:r>
              <a:rPr lang="en-US" sz="2500"/>
              <a:t>For greater flexibility, store data in its smallest part </a:t>
            </a:r>
          </a:p>
          <a:p>
            <a:pPr lvl="1" eaLnBrk="1" hangingPunct="1">
              <a:lnSpc>
                <a:spcPct val="80000"/>
              </a:lnSpc>
            </a:pPr>
            <a:r>
              <a:rPr lang="en-US" sz="2500"/>
              <a:t>Instead of one field for an address, use many</a:t>
            </a:r>
          </a:p>
          <a:p>
            <a:pPr lvl="1" eaLnBrk="1" hangingPunct="1">
              <a:lnSpc>
                <a:spcPct val="80000"/>
              </a:lnSpc>
            </a:pPr>
            <a:r>
              <a:rPr lang="en-US" sz="2500"/>
              <a:t>Instead of one field for a name, two or three</a:t>
            </a:r>
            <a:endParaRPr lang="en-US" sz="1500"/>
          </a:p>
        </p:txBody>
      </p:sp>
      <p:pic>
        <p:nvPicPr>
          <p:cNvPr id="47108" name="Picture 6" descr="smallest_part.jpg"/>
          <p:cNvPicPr>
            <a:picLocks noChangeAspect="1"/>
          </p:cNvPicPr>
          <p:nvPr/>
        </p:nvPicPr>
        <p:blipFill>
          <a:blip r:embed="rId3"/>
          <a:srcRect b="-2856"/>
          <a:stretch>
            <a:fillRect/>
          </a:stretch>
        </p:blipFill>
        <p:spPr bwMode="auto">
          <a:xfrm>
            <a:off x="457200" y="2286000"/>
            <a:ext cx="8058150" cy="914400"/>
          </a:xfrm>
          <a:prstGeom prst="rect">
            <a:avLst/>
          </a:prstGeom>
          <a:noFill/>
          <a:ln w="9525">
            <a:noFill/>
            <a:miter lim="800000"/>
            <a:headEnd/>
            <a:tailEnd/>
          </a:ln>
        </p:spPr>
      </p:pic>
      <p:pic>
        <p:nvPicPr>
          <p:cNvPr id="47109" name="Picture 7" descr="combined_fields.jpg"/>
          <p:cNvPicPr>
            <a:picLocks noChangeAspect="1"/>
          </p:cNvPicPr>
          <p:nvPr/>
        </p:nvPicPr>
        <p:blipFill>
          <a:blip r:embed="rId4"/>
          <a:srcRect/>
          <a:stretch>
            <a:fillRect/>
          </a:stretch>
        </p:blipFill>
        <p:spPr bwMode="auto">
          <a:xfrm>
            <a:off x="1905000" y="3352800"/>
            <a:ext cx="5534025" cy="781050"/>
          </a:xfrm>
          <a:prstGeom prst="rect">
            <a:avLst/>
          </a:prstGeom>
          <a:noFill/>
          <a:ln w="9525">
            <a:noFill/>
            <a:miter lim="800000"/>
            <a:headEnd/>
            <a:tailEnd/>
          </a:ln>
        </p:spPr>
      </p:pic>
      <p:sp>
        <p:nvSpPr>
          <p:cNvPr id="47110" name="Text Box 6"/>
          <p:cNvSpPr txBox="1">
            <a:spLocks noChangeArrowheads="1"/>
          </p:cNvSpPr>
          <p:nvPr/>
        </p:nvSpPr>
        <p:spPr bwMode="auto">
          <a:xfrm>
            <a:off x="762000" y="1828800"/>
            <a:ext cx="9144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Like this</a:t>
            </a:r>
          </a:p>
        </p:txBody>
      </p:sp>
      <p:cxnSp>
        <p:nvCxnSpPr>
          <p:cNvPr id="47111" name="Straight Connector 16"/>
          <p:cNvCxnSpPr>
            <a:cxnSpLocks noChangeShapeType="1"/>
          </p:cNvCxnSpPr>
          <p:nvPr/>
        </p:nvCxnSpPr>
        <p:spPr bwMode="auto">
          <a:xfrm>
            <a:off x="1371600" y="2133600"/>
            <a:ext cx="1219200" cy="457200"/>
          </a:xfrm>
          <a:prstGeom prst="line">
            <a:avLst/>
          </a:prstGeom>
          <a:noFill/>
          <a:ln w="25400" algn="ctr">
            <a:solidFill>
              <a:schemeClr val="accent1"/>
            </a:solidFill>
            <a:round/>
            <a:headEnd/>
            <a:tailEnd/>
          </a:ln>
        </p:spPr>
      </p:cxnSp>
      <p:sp>
        <p:nvSpPr>
          <p:cNvPr id="47112" name="Text Box 6"/>
          <p:cNvSpPr txBox="1">
            <a:spLocks noChangeArrowheads="1"/>
          </p:cNvSpPr>
          <p:nvPr/>
        </p:nvSpPr>
        <p:spPr bwMode="auto">
          <a:xfrm>
            <a:off x="304800" y="3429000"/>
            <a:ext cx="14478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Not like this</a:t>
            </a:r>
          </a:p>
        </p:txBody>
      </p:sp>
      <p:cxnSp>
        <p:nvCxnSpPr>
          <p:cNvPr id="47113" name="Straight Connector 19"/>
          <p:cNvCxnSpPr>
            <a:cxnSpLocks noChangeShapeType="1"/>
          </p:cNvCxnSpPr>
          <p:nvPr/>
        </p:nvCxnSpPr>
        <p:spPr bwMode="auto">
          <a:xfrm>
            <a:off x="1676400" y="3505200"/>
            <a:ext cx="1447800" cy="152400"/>
          </a:xfrm>
          <a:prstGeom prst="line">
            <a:avLst/>
          </a:prstGeom>
          <a:noFill/>
          <a:ln w="25400" algn="ctr">
            <a:solidFill>
              <a:schemeClr val="accent1"/>
            </a:solidFill>
            <a:round/>
            <a:headEnd/>
            <a:tailEnd/>
          </a:ln>
        </p:spPr>
      </p:cxn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457200" y="277813"/>
            <a:ext cx="8229600" cy="1398587"/>
          </a:xfrm>
        </p:spPr>
        <p:txBody>
          <a:bodyPr anchor="t"/>
          <a:lstStyle/>
          <a:p>
            <a:pPr eaLnBrk="1" hangingPunct="1"/>
            <a:r>
              <a:rPr lang="en-US"/>
              <a:t>Table Design Considerations – Avoid Calculated Fields</a:t>
            </a:r>
            <a:endParaRPr lang="en-US" sz="3500"/>
          </a:p>
        </p:txBody>
      </p:sp>
      <p:sp>
        <p:nvSpPr>
          <p:cNvPr id="50178" name="Rectangle 23"/>
          <p:cNvSpPr>
            <a:spLocks noGrp="1" noChangeArrowheads="1"/>
          </p:cNvSpPr>
          <p:nvPr>
            <p:ph type="body" sz="half" idx="4294967295"/>
          </p:nvPr>
        </p:nvSpPr>
        <p:spPr>
          <a:xfrm>
            <a:off x="304800" y="1905000"/>
            <a:ext cx="8534400" cy="3844925"/>
          </a:xfrm>
        </p:spPr>
        <p:txBody>
          <a:bodyPr/>
          <a:lstStyle/>
          <a:p>
            <a:pPr eaLnBrk="1" hangingPunct="1">
              <a:lnSpc>
                <a:spcPct val="90000"/>
              </a:lnSpc>
            </a:pPr>
            <a:r>
              <a:rPr lang="en-US" sz="3200"/>
              <a:t>Calculated fields should be used mainly in queries and reports</a:t>
            </a:r>
          </a:p>
        </p:txBody>
      </p:sp>
      <p:pic>
        <p:nvPicPr>
          <p:cNvPr id="50179" name="Picture 24" descr="D:\Prentice Hall\Exploring Office\Manuscripts\Chapter 3\New Folder\EA3Fig12.tif"/>
          <p:cNvPicPr>
            <a:picLocks noChangeAspect="1" noChangeArrowheads="1"/>
          </p:cNvPicPr>
          <p:nvPr/>
        </p:nvPicPr>
        <p:blipFill>
          <a:blip r:embed="rId3"/>
          <a:srcRect l="46094" t="61459" b="10417"/>
          <a:stretch>
            <a:fillRect/>
          </a:stretch>
        </p:blipFill>
        <p:spPr bwMode="auto">
          <a:xfrm>
            <a:off x="3886200" y="3924300"/>
            <a:ext cx="5257800" cy="2057400"/>
          </a:xfrm>
          <a:prstGeom prst="rect">
            <a:avLst/>
          </a:prstGeom>
          <a:noFill/>
          <a:ln w="9525">
            <a:noFill/>
            <a:miter lim="800000"/>
            <a:headEnd/>
            <a:tailEnd/>
          </a:ln>
        </p:spPr>
      </p:pic>
      <p:sp>
        <p:nvSpPr>
          <p:cNvPr id="50180" name="Text Box 6"/>
          <p:cNvSpPr txBox="1">
            <a:spLocks noChangeArrowheads="1"/>
          </p:cNvSpPr>
          <p:nvPr/>
        </p:nvSpPr>
        <p:spPr bwMode="auto">
          <a:xfrm>
            <a:off x="6019800" y="3162300"/>
            <a:ext cx="31242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Calculated fields in a query</a:t>
            </a:r>
          </a:p>
        </p:txBody>
      </p:sp>
      <p:cxnSp>
        <p:nvCxnSpPr>
          <p:cNvPr id="50181" name="Straight Connector 7"/>
          <p:cNvCxnSpPr>
            <a:cxnSpLocks noChangeShapeType="1"/>
          </p:cNvCxnSpPr>
          <p:nvPr/>
        </p:nvCxnSpPr>
        <p:spPr bwMode="auto">
          <a:xfrm flipV="1">
            <a:off x="7239000" y="3543300"/>
            <a:ext cx="1524000" cy="914400"/>
          </a:xfrm>
          <a:prstGeom prst="line">
            <a:avLst/>
          </a:prstGeom>
          <a:noFill/>
          <a:ln w="25400" algn="ctr">
            <a:solidFill>
              <a:schemeClr val="accent1"/>
            </a:solidFill>
            <a:round/>
            <a:headEnd/>
            <a:tailEnd/>
          </a:ln>
        </p:spPr>
      </p:cxnSp>
      <p:pic>
        <p:nvPicPr>
          <p:cNvPr id="50182" name="Picture 11" descr="calculated inreport.jpg"/>
          <p:cNvPicPr>
            <a:picLocks noChangeAspect="1"/>
          </p:cNvPicPr>
          <p:nvPr/>
        </p:nvPicPr>
        <p:blipFill>
          <a:blip r:embed="rId4"/>
          <a:srcRect/>
          <a:stretch>
            <a:fillRect/>
          </a:stretch>
        </p:blipFill>
        <p:spPr bwMode="auto">
          <a:xfrm>
            <a:off x="161925" y="3133725"/>
            <a:ext cx="5019675" cy="2695575"/>
          </a:xfrm>
          <a:prstGeom prst="rect">
            <a:avLst/>
          </a:prstGeom>
          <a:noFill/>
          <a:ln w="9525">
            <a:noFill/>
            <a:miter lim="800000"/>
            <a:headEnd/>
            <a:tailEnd/>
          </a:ln>
        </p:spPr>
      </p:pic>
      <p:sp>
        <p:nvSpPr>
          <p:cNvPr id="50183" name="Text Box 6"/>
          <p:cNvSpPr txBox="1">
            <a:spLocks noChangeArrowheads="1"/>
          </p:cNvSpPr>
          <p:nvPr/>
        </p:nvSpPr>
        <p:spPr bwMode="auto">
          <a:xfrm>
            <a:off x="228600" y="4457700"/>
            <a:ext cx="3124200" cy="381000"/>
          </a:xfrm>
          <a:prstGeom prst="rect">
            <a:avLst/>
          </a:prstGeom>
          <a:solidFill>
            <a:schemeClr val="accent1"/>
          </a:solidFill>
          <a:ln w="28575" algn="ctr">
            <a:solidFill>
              <a:schemeClr val="accent1"/>
            </a:solidFill>
            <a:miter lim="800000"/>
            <a:headEnd/>
            <a:tailEnd/>
          </a:ln>
        </p:spPr>
        <p:txBody>
          <a:bodyPr lIns="0" tIns="0" rIns="0" bIns="0"/>
          <a:lstStyle/>
          <a:p>
            <a:r>
              <a:rPr lang="en-US"/>
              <a:t>Calculated field in a report</a:t>
            </a:r>
          </a:p>
        </p:txBody>
      </p:sp>
      <p:cxnSp>
        <p:nvCxnSpPr>
          <p:cNvPr id="50184" name="Straight Connector 14"/>
          <p:cNvCxnSpPr>
            <a:cxnSpLocks noChangeShapeType="1"/>
          </p:cNvCxnSpPr>
          <p:nvPr/>
        </p:nvCxnSpPr>
        <p:spPr bwMode="auto">
          <a:xfrm>
            <a:off x="2819400" y="4991100"/>
            <a:ext cx="762000" cy="609600"/>
          </a:xfrm>
          <a:prstGeom prst="line">
            <a:avLst/>
          </a:prstGeom>
          <a:noFill/>
          <a:ln w="25400" algn="ctr">
            <a:solidFill>
              <a:schemeClr val="accent1"/>
            </a:solidFill>
            <a:round/>
            <a:headEnd/>
            <a:tailEnd/>
          </a:ln>
        </p:spPr>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nchor="t"/>
          <a:lstStyle/>
          <a:p>
            <a:pPr eaLnBrk="1" hangingPunct="1"/>
            <a:r>
              <a:rPr lang="en-US"/>
              <a:t>Table Design Consideration  - Plan for Date Arithmetic</a:t>
            </a:r>
          </a:p>
        </p:txBody>
      </p:sp>
      <p:sp>
        <p:nvSpPr>
          <p:cNvPr id="52226" name="Rectangle 3"/>
          <p:cNvSpPr>
            <a:spLocks noGrp="1" noChangeArrowheads="1"/>
          </p:cNvSpPr>
          <p:nvPr>
            <p:ph type="body" idx="4294967295"/>
          </p:nvPr>
        </p:nvSpPr>
        <p:spPr>
          <a:xfrm>
            <a:off x="457200" y="4724400"/>
            <a:ext cx="8229600" cy="1524000"/>
          </a:xfrm>
        </p:spPr>
        <p:txBody>
          <a:bodyPr/>
          <a:lstStyle/>
          <a:p>
            <a:pPr eaLnBrk="1" hangingPunct="1"/>
            <a:r>
              <a:rPr lang="en-US" dirty="0"/>
              <a:t>Using a data type of date/time for all date fields allows the use of date arithmetic</a:t>
            </a:r>
          </a:p>
          <a:p>
            <a:pPr eaLnBrk="1" hangingPunct="1"/>
            <a:r>
              <a:rPr lang="en-US" altLang="en-US" dirty="0"/>
              <a:t>Example: DatePart(“q”, “01/22/2007”) (give the quarter number of 01/22/2007)</a:t>
            </a:r>
          </a:p>
          <a:p>
            <a:pPr eaLnBrk="1" hangingPunct="1"/>
            <a:endParaRPr lang="en-US" dirty="0"/>
          </a:p>
        </p:txBody>
      </p:sp>
      <p:sp>
        <p:nvSpPr>
          <p:cNvPr id="52227" name="Text Box 9"/>
          <p:cNvSpPr txBox="1">
            <a:spLocks noChangeArrowheads="1"/>
          </p:cNvSpPr>
          <p:nvPr/>
        </p:nvSpPr>
        <p:spPr bwMode="auto">
          <a:xfrm>
            <a:off x="457200" y="2209800"/>
            <a:ext cx="1625600" cy="838200"/>
          </a:xfrm>
          <a:prstGeom prst="rect">
            <a:avLst/>
          </a:prstGeom>
          <a:solidFill>
            <a:schemeClr val="accent1"/>
          </a:solidFill>
          <a:ln w="28575" algn="ctr">
            <a:solidFill>
              <a:schemeClr val="accent1"/>
            </a:solidFill>
            <a:miter lim="800000"/>
            <a:headEnd/>
            <a:tailEnd/>
          </a:ln>
        </p:spPr>
        <p:txBody>
          <a:bodyPr lIns="0" tIns="0" rIns="0" bIns="0"/>
          <a:lstStyle/>
          <a:p>
            <a:pPr algn="ctr"/>
            <a:r>
              <a:rPr lang="en-US">
                <a:solidFill>
                  <a:schemeClr val="tx2"/>
                </a:solidFill>
              </a:rPr>
              <a:t>Fields declared as a data type of Date/Time</a:t>
            </a:r>
          </a:p>
        </p:txBody>
      </p:sp>
      <p:pic>
        <p:nvPicPr>
          <p:cNvPr id="52228" name="Picture 9" descr="date_data.jpg"/>
          <p:cNvPicPr>
            <a:picLocks noChangeAspect="1"/>
          </p:cNvPicPr>
          <p:nvPr/>
        </p:nvPicPr>
        <p:blipFill>
          <a:blip r:embed="rId3"/>
          <a:srcRect t="8247"/>
          <a:stretch>
            <a:fillRect/>
          </a:stretch>
        </p:blipFill>
        <p:spPr bwMode="auto">
          <a:xfrm>
            <a:off x="2209800" y="1905000"/>
            <a:ext cx="6181725" cy="2543175"/>
          </a:xfrm>
          <a:prstGeom prst="rect">
            <a:avLst/>
          </a:prstGeom>
          <a:noFill/>
          <a:ln w="9525">
            <a:noFill/>
            <a:miter lim="800000"/>
            <a:headEnd/>
            <a:tailEnd/>
          </a:ln>
        </p:spPr>
      </p:pic>
      <p:sp>
        <p:nvSpPr>
          <p:cNvPr id="52229" name="Line 10"/>
          <p:cNvSpPr>
            <a:spLocks noChangeShapeType="1"/>
          </p:cNvSpPr>
          <p:nvPr/>
        </p:nvSpPr>
        <p:spPr bwMode="auto">
          <a:xfrm>
            <a:off x="1981200" y="2590800"/>
            <a:ext cx="2209800" cy="46038"/>
          </a:xfrm>
          <a:prstGeom prst="line">
            <a:avLst/>
          </a:prstGeom>
          <a:noFill/>
          <a:ln w="25400">
            <a:solidFill>
              <a:schemeClr val="accent1"/>
            </a:solidFill>
            <a:round/>
            <a:headEnd/>
            <a:tailEnd/>
          </a:ln>
        </p:spPr>
        <p:txBody>
          <a:bodyPr lIns="0" tIns="0" rIns="0" bIns="0">
            <a:spAutoFit/>
          </a:bodyPr>
          <a:lstStyle/>
          <a:p>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a:xfrm>
            <a:off x="457200" y="277813"/>
            <a:ext cx="8229600" cy="1398587"/>
          </a:xfrm>
        </p:spPr>
        <p:txBody>
          <a:bodyPr anchor="t"/>
          <a:lstStyle/>
          <a:p>
            <a:pPr eaLnBrk="1" hangingPunct="1"/>
            <a:r>
              <a:rPr lang="en-US"/>
              <a:t>Table Design Considerations – Design Multiple Tables</a:t>
            </a:r>
          </a:p>
        </p:txBody>
      </p:sp>
      <p:sp>
        <p:nvSpPr>
          <p:cNvPr id="54274" name="Rectangle 3"/>
          <p:cNvSpPr>
            <a:spLocks noGrp="1" noChangeArrowheads="1"/>
          </p:cNvSpPr>
          <p:nvPr>
            <p:ph type="body" idx="4294967295"/>
          </p:nvPr>
        </p:nvSpPr>
        <p:spPr>
          <a:xfrm>
            <a:off x="457200" y="4953000"/>
            <a:ext cx="8229600" cy="1447800"/>
          </a:xfrm>
        </p:spPr>
        <p:txBody>
          <a:bodyPr/>
          <a:lstStyle/>
          <a:p>
            <a:pPr eaLnBrk="1" hangingPunct="1">
              <a:lnSpc>
                <a:spcPct val="90000"/>
              </a:lnSpc>
            </a:pPr>
            <a:r>
              <a:rPr lang="en-US" sz="2800"/>
              <a:t>Using multiple tables helps reduce redundancy</a:t>
            </a:r>
          </a:p>
          <a:p>
            <a:pPr lvl="1" eaLnBrk="1" hangingPunct="1">
              <a:lnSpc>
                <a:spcPct val="90000"/>
              </a:lnSpc>
            </a:pPr>
            <a:r>
              <a:rPr lang="en-US"/>
              <a:t>The process is also referred to as normalization</a:t>
            </a:r>
            <a:endParaRPr lang="en-US" sz="2200"/>
          </a:p>
        </p:txBody>
      </p:sp>
      <p:pic>
        <p:nvPicPr>
          <p:cNvPr id="54275" name="Picture 7" descr="multiple tables.jpg"/>
          <p:cNvPicPr>
            <a:picLocks noChangeAspect="1"/>
          </p:cNvPicPr>
          <p:nvPr/>
        </p:nvPicPr>
        <p:blipFill>
          <a:blip r:embed="rId3"/>
          <a:srcRect r="1758"/>
          <a:stretch>
            <a:fillRect/>
          </a:stretch>
        </p:blipFill>
        <p:spPr bwMode="auto">
          <a:xfrm>
            <a:off x="476250" y="2438400"/>
            <a:ext cx="8515350" cy="2181225"/>
          </a:xfrm>
          <a:prstGeom prst="rect">
            <a:avLst/>
          </a:prstGeom>
          <a:noFill/>
          <a:ln w="9525">
            <a:noFill/>
            <a:miter lim="800000"/>
            <a:headEnd/>
            <a:tailEnd/>
          </a:ln>
        </p:spPr>
      </p:pic>
      <p:sp>
        <p:nvSpPr>
          <p:cNvPr id="54276" name="Text Box 20"/>
          <p:cNvSpPr txBox="1">
            <a:spLocks noChangeArrowheads="1"/>
          </p:cNvSpPr>
          <p:nvPr/>
        </p:nvSpPr>
        <p:spPr bwMode="auto">
          <a:xfrm>
            <a:off x="4876800" y="4191000"/>
            <a:ext cx="40386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Multiple table tabs identify open tables</a:t>
            </a:r>
          </a:p>
        </p:txBody>
      </p:sp>
      <p:cxnSp>
        <p:nvCxnSpPr>
          <p:cNvPr id="54277" name="Straight Connector 10"/>
          <p:cNvCxnSpPr>
            <a:cxnSpLocks noChangeShapeType="1"/>
          </p:cNvCxnSpPr>
          <p:nvPr/>
        </p:nvCxnSpPr>
        <p:spPr bwMode="auto">
          <a:xfrm>
            <a:off x="4419600" y="2667000"/>
            <a:ext cx="2133600" cy="1447800"/>
          </a:xfrm>
          <a:prstGeom prst="line">
            <a:avLst/>
          </a:prstGeom>
          <a:noFill/>
          <a:ln w="25400" algn="ctr">
            <a:solidFill>
              <a:schemeClr val="accent1"/>
            </a:solidFill>
            <a:round/>
            <a:headEnd/>
            <a:tailEnd/>
          </a:ln>
        </p:spPr>
      </p:cxnSp>
      <p:sp>
        <p:nvSpPr>
          <p:cNvPr id="54278" name="Text Box 20"/>
          <p:cNvSpPr txBox="1">
            <a:spLocks noChangeArrowheads="1"/>
          </p:cNvSpPr>
          <p:nvPr/>
        </p:nvSpPr>
        <p:spPr bwMode="auto">
          <a:xfrm>
            <a:off x="609600" y="1905000"/>
            <a:ext cx="47244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Multiple tables shown in the Navigation pane</a:t>
            </a:r>
          </a:p>
        </p:txBody>
      </p:sp>
      <p:cxnSp>
        <p:nvCxnSpPr>
          <p:cNvPr id="54279" name="Straight Connector 14"/>
          <p:cNvCxnSpPr>
            <a:cxnSpLocks noChangeShapeType="1"/>
          </p:cNvCxnSpPr>
          <p:nvPr/>
        </p:nvCxnSpPr>
        <p:spPr bwMode="auto">
          <a:xfrm rot="5400000">
            <a:off x="1600200" y="2362200"/>
            <a:ext cx="838200" cy="533400"/>
          </a:xfrm>
          <a:prstGeom prst="line">
            <a:avLst/>
          </a:prstGeom>
          <a:noFill/>
          <a:ln w="25400" algn="ctr">
            <a:solidFill>
              <a:schemeClr val="accent1"/>
            </a:solidFill>
            <a:round/>
            <a:headEnd/>
            <a:tailEnd/>
          </a:ln>
        </p:spPr>
      </p:cxn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457200" y="277813"/>
            <a:ext cx="8229600" cy="1246187"/>
          </a:xfrm>
        </p:spPr>
        <p:txBody>
          <a:bodyPr anchor="t"/>
          <a:lstStyle/>
          <a:p>
            <a:pPr eaLnBrk="1" hangingPunct="1"/>
            <a:r>
              <a:rPr lang="en-US"/>
              <a:t>Create Tables – Primary Key</a:t>
            </a:r>
          </a:p>
        </p:txBody>
      </p:sp>
      <p:sp>
        <p:nvSpPr>
          <p:cNvPr id="56322" name="Rectangle 3"/>
          <p:cNvSpPr>
            <a:spLocks noGrp="1" noChangeArrowheads="1"/>
          </p:cNvSpPr>
          <p:nvPr>
            <p:ph type="body" idx="4294967295"/>
          </p:nvPr>
        </p:nvSpPr>
        <p:spPr>
          <a:xfrm>
            <a:off x="457200" y="3933825"/>
            <a:ext cx="8229600" cy="2209800"/>
          </a:xfrm>
        </p:spPr>
        <p:txBody>
          <a:bodyPr/>
          <a:lstStyle/>
          <a:p>
            <a:pPr eaLnBrk="1" hangingPunct="1">
              <a:lnSpc>
                <a:spcPct val="90000"/>
              </a:lnSpc>
            </a:pPr>
            <a:r>
              <a:rPr lang="en-US" sz="2600"/>
              <a:t>Tables are automatically created with an AutoNumber field which serves as the primary key</a:t>
            </a:r>
          </a:p>
          <a:p>
            <a:pPr eaLnBrk="1" hangingPunct="1">
              <a:lnSpc>
                <a:spcPct val="90000"/>
              </a:lnSpc>
            </a:pPr>
            <a:r>
              <a:rPr lang="en-US" sz="2600"/>
              <a:t>To change the primary key</a:t>
            </a:r>
          </a:p>
          <a:p>
            <a:pPr marL="742950" lvl="1" indent="-285750" eaLnBrk="1" hangingPunct="1">
              <a:lnSpc>
                <a:spcPct val="90000"/>
              </a:lnSpc>
            </a:pPr>
            <a:r>
              <a:rPr lang="en-US" sz="2200"/>
              <a:t>Select a field in Design View </a:t>
            </a:r>
          </a:p>
          <a:p>
            <a:pPr marL="742950" lvl="1" indent="-285750" eaLnBrk="1" hangingPunct="1">
              <a:lnSpc>
                <a:spcPct val="90000"/>
              </a:lnSpc>
            </a:pPr>
            <a:r>
              <a:rPr lang="en-US" sz="2200"/>
              <a:t>Click the primary key icon </a:t>
            </a:r>
          </a:p>
        </p:txBody>
      </p:sp>
      <p:sp>
        <p:nvSpPr>
          <p:cNvPr id="56323" name="Text Box 8"/>
          <p:cNvSpPr txBox="1">
            <a:spLocks noChangeArrowheads="1"/>
          </p:cNvSpPr>
          <p:nvPr/>
        </p:nvSpPr>
        <p:spPr bwMode="auto">
          <a:xfrm>
            <a:off x="914400" y="1600200"/>
            <a:ext cx="2057400" cy="3048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Primary Key Field</a:t>
            </a:r>
          </a:p>
        </p:txBody>
      </p:sp>
      <p:pic>
        <p:nvPicPr>
          <p:cNvPr id="56324" name="Picture 5" descr="pkicon.jpg"/>
          <p:cNvPicPr>
            <a:picLocks noChangeAspect="1"/>
          </p:cNvPicPr>
          <p:nvPr/>
        </p:nvPicPr>
        <p:blipFill>
          <a:blip r:embed="rId3"/>
          <a:srcRect/>
          <a:stretch>
            <a:fillRect/>
          </a:stretch>
        </p:blipFill>
        <p:spPr bwMode="auto">
          <a:xfrm>
            <a:off x="4572000" y="2286000"/>
            <a:ext cx="4152900" cy="1333500"/>
          </a:xfrm>
          <a:prstGeom prst="rect">
            <a:avLst/>
          </a:prstGeom>
          <a:noFill/>
          <a:ln w="9525">
            <a:noFill/>
            <a:miter lim="800000"/>
            <a:headEnd/>
            <a:tailEnd/>
          </a:ln>
        </p:spPr>
      </p:pic>
      <p:pic>
        <p:nvPicPr>
          <p:cNvPr id="56325" name="Picture 6" descr="prkfield.jpg"/>
          <p:cNvPicPr>
            <a:picLocks noChangeAspect="1"/>
          </p:cNvPicPr>
          <p:nvPr/>
        </p:nvPicPr>
        <p:blipFill>
          <a:blip r:embed="rId4"/>
          <a:srcRect/>
          <a:stretch>
            <a:fillRect/>
          </a:stretch>
        </p:blipFill>
        <p:spPr bwMode="auto">
          <a:xfrm>
            <a:off x="457200" y="2438400"/>
            <a:ext cx="3409950" cy="1143000"/>
          </a:xfrm>
          <a:prstGeom prst="rect">
            <a:avLst/>
          </a:prstGeom>
          <a:noFill/>
          <a:ln w="9525">
            <a:noFill/>
            <a:miter lim="800000"/>
            <a:headEnd/>
            <a:tailEnd/>
          </a:ln>
        </p:spPr>
      </p:pic>
      <p:cxnSp>
        <p:nvCxnSpPr>
          <p:cNvPr id="56326" name="Straight Connector 8"/>
          <p:cNvCxnSpPr>
            <a:cxnSpLocks noChangeShapeType="1"/>
          </p:cNvCxnSpPr>
          <p:nvPr/>
        </p:nvCxnSpPr>
        <p:spPr bwMode="auto">
          <a:xfrm rot="5400000">
            <a:off x="152400" y="2209800"/>
            <a:ext cx="1371600" cy="609600"/>
          </a:xfrm>
          <a:prstGeom prst="line">
            <a:avLst/>
          </a:prstGeom>
          <a:noFill/>
          <a:ln w="25400" algn="ctr">
            <a:solidFill>
              <a:schemeClr val="accent1"/>
            </a:solidFill>
            <a:round/>
            <a:headEnd/>
            <a:tailEnd/>
          </a:ln>
        </p:spPr>
      </p:cxnSp>
      <p:sp>
        <p:nvSpPr>
          <p:cNvPr id="56327" name="Text Box 8"/>
          <p:cNvSpPr txBox="1">
            <a:spLocks noChangeArrowheads="1"/>
          </p:cNvSpPr>
          <p:nvPr/>
        </p:nvSpPr>
        <p:spPr bwMode="auto">
          <a:xfrm>
            <a:off x="5562600" y="1447800"/>
            <a:ext cx="2057400" cy="3048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Primary Key icon</a:t>
            </a:r>
          </a:p>
        </p:txBody>
      </p:sp>
      <p:cxnSp>
        <p:nvCxnSpPr>
          <p:cNvPr id="56328" name="Straight Connector 11"/>
          <p:cNvCxnSpPr>
            <a:cxnSpLocks noChangeShapeType="1"/>
          </p:cNvCxnSpPr>
          <p:nvPr/>
        </p:nvCxnSpPr>
        <p:spPr bwMode="auto">
          <a:xfrm rot="5400000">
            <a:off x="4991100" y="2247900"/>
            <a:ext cx="1219200" cy="381000"/>
          </a:xfrm>
          <a:prstGeom prst="line">
            <a:avLst/>
          </a:prstGeom>
          <a:noFill/>
          <a:ln w="25400" algn="ctr">
            <a:solidFill>
              <a:schemeClr val="accent1"/>
            </a:solidFill>
            <a:round/>
            <a:headEnd/>
            <a:tailEnd/>
          </a:ln>
        </p:spPr>
      </p:cxn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nchor="t"/>
          <a:lstStyle/>
          <a:p>
            <a:pPr eaLnBrk="1" hangingPunct="1"/>
            <a:r>
              <a:rPr lang="en-US"/>
              <a:t>Create Tables – Consider a Foreign Key</a:t>
            </a:r>
          </a:p>
        </p:txBody>
      </p:sp>
      <p:sp>
        <p:nvSpPr>
          <p:cNvPr id="58370" name="TextBox 6"/>
          <p:cNvSpPr txBox="1">
            <a:spLocks noChangeArrowheads="1"/>
          </p:cNvSpPr>
          <p:nvPr/>
        </p:nvSpPr>
        <p:spPr bwMode="auto">
          <a:xfrm>
            <a:off x="609600" y="1922463"/>
            <a:ext cx="3505200" cy="2647950"/>
          </a:xfrm>
          <a:prstGeom prst="rect">
            <a:avLst/>
          </a:prstGeom>
          <a:solidFill>
            <a:schemeClr val="accent1"/>
          </a:solidFill>
          <a:ln w="9525">
            <a:noFill/>
            <a:miter lim="800000"/>
            <a:headEnd/>
            <a:tailEnd/>
          </a:ln>
        </p:spPr>
        <p:txBody>
          <a:bodyPr>
            <a:spAutoFit/>
          </a:bodyPr>
          <a:lstStyle/>
          <a:p>
            <a:r>
              <a:rPr lang="en-US" sz="2400" b="1" u="sng">
                <a:solidFill>
                  <a:schemeClr val="tx2"/>
                </a:solidFill>
              </a:rPr>
              <a:t>Customer ID - Primary Key in Customer Table</a:t>
            </a:r>
          </a:p>
          <a:p>
            <a:r>
              <a:rPr lang="en-US" sz="2400" b="1">
                <a:solidFill>
                  <a:schemeClr val="tx2"/>
                </a:solidFill>
              </a:rPr>
              <a:t>Customer ID –will only appear in one record -   there must only be one unique id per customer</a:t>
            </a:r>
          </a:p>
        </p:txBody>
      </p:sp>
      <p:sp>
        <p:nvSpPr>
          <p:cNvPr id="58371" name="TextBox 5"/>
          <p:cNvSpPr txBox="1">
            <a:spLocks noChangeArrowheads="1"/>
          </p:cNvSpPr>
          <p:nvPr/>
        </p:nvSpPr>
        <p:spPr bwMode="auto">
          <a:xfrm>
            <a:off x="4419600" y="1905000"/>
            <a:ext cx="3657600" cy="2282825"/>
          </a:xfrm>
          <a:prstGeom prst="rect">
            <a:avLst/>
          </a:prstGeom>
          <a:solidFill>
            <a:schemeClr val="accent1"/>
          </a:solidFill>
          <a:ln w="9525">
            <a:noFill/>
            <a:miter lim="800000"/>
            <a:headEnd/>
            <a:tailEnd/>
          </a:ln>
        </p:spPr>
        <p:txBody>
          <a:bodyPr>
            <a:spAutoFit/>
          </a:bodyPr>
          <a:lstStyle/>
          <a:p>
            <a:r>
              <a:rPr lang="en-US" sz="2400" b="1" u="sng">
                <a:solidFill>
                  <a:schemeClr val="tx2"/>
                </a:solidFill>
              </a:rPr>
              <a:t>Customer ID - Regular Field in Orders Table</a:t>
            </a:r>
          </a:p>
          <a:p>
            <a:r>
              <a:rPr lang="en-US" sz="2400" b="1">
                <a:solidFill>
                  <a:schemeClr val="tx2"/>
                </a:solidFill>
              </a:rPr>
              <a:t>Customer ID may appear many times – one customer can place many orders </a:t>
            </a:r>
            <a:endParaRPr lang="en-US" b="1">
              <a:solidFill>
                <a:schemeClr val="accent2"/>
              </a:solidFill>
            </a:endParaRPr>
          </a:p>
        </p:txBody>
      </p:sp>
      <p:sp>
        <p:nvSpPr>
          <p:cNvPr id="58372" name="Rectangle 3"/>
          <p:cNvSpPr>
            <a:spLocks noGrp="1" noChangeArrowheads="1"/>
          </p:cNvSpPr>
          <p:nvPr>
            <p:ph type="body" idx="4294967295"/>
          </p:nvPr>
        </p:nvSpPr>
        <p:spPr>
          <a:xfrm>
            <a:off x="533400" y="4857750"/>
            <a:ext cx="7315200" cy="1177925"/>
          </a:xfrm>
        </p:spPr>
        <p:txBody>
          <a:bodyPr/>
          <a:lstStyle/>
          <a:p>
            <a:pPr eaLnBrk="1" hangingPunct="1">
              <a:lnSpc>
                <a:spcPct val="90000"/>
              </a:lnSpc>
            </a:pPr>
            <a:r>
              <a:rPr lang="en-US" sz="2600"/>
              <a:t>Based on the above example:</a:t>
            </a:r>
          </a:p>
          <a:p>
            <a:pPr marL="742950" lvl="1" indent="-285750" eaLnBrk="1" hangingPunct="1">
              <a:lnSpc>
                <a:spcPct val="90000"/>
              </a:lnSpc>
            </a:pPr>
            <a:r>
              <a:rPr lang="en-US" sz="2200"/>
              <a:t>Customer Id is the foreign key in the Orders table</a:t>
            </a:r>
          </a:p>
          <a:p>
            <a:pPr marL="742950" lvl="1" indent="-285750" eaLnBrk="1" hangingPunct="1">
              <a:lnSpc>
                <a:spcPct val="90000"/>
              </a:lnSpc>
            </a:pPr>
            <a:r>
              <a:rPr lang="en-US" sz="2200"/>
              <a:t>This is referred to as a One to Many Relationship</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457200" y="277813"/>
            <a:ext cx="8229600" cy="1398587"/>
          </a:xfrm>
        </p:spPr>
        <p:txBody>
          <a:bodyPr anchor="t"/>
          <a:lstStyle/>
          <a:p>
            <a:pPr eaLnBrk="1" hangingPunct="1"/>
            <a:r>
              <a:rPr lang="en-US"/>
              <a:t>Working with Multiple Tables – Table Relationships</a:t>
            </a:r>
          </a:p>
        </p:txBody>
      </p:sp>
      <p:sp>
        <p:nvSpPr>
          <p:cNvPr id="60418" name="Rectangle 3"/>
          <p:cNvSpPr>
            <a:spLocks noGrp="1" noChangeArrowheads="1"/>
          </p:cNvSpPr>
          <p:nvPr>
            <p:ph type="body" idx="4294967295"/>
          </p:nvPr>
        </p:nvSpPr>
        <p:spPr>
          <a:xfrm>
            <a:off x="304800" y="3781425"/>
            <a:ext cx="8229600" cy="2362200"/>
          </a:xfrm>
        </p:spPr>
        <p:txBody>
          <a:bodyPr/>
          <a:lstStyle/>
          <a:p>
            <a:pPr eaLnBrk="1" hangingPunct="1"/>
            <a:r>
              <a:rPr lang="en-US"/>
              <a:t>The strength of Access is the fact that it is a relational database</a:t>
            </a:r>
          </a:p>
          <a:p>
            <a:pPr lvl="1" eaLnBrk="1" hangingPunct="1"/>
            <a:r>
              <a:rPr lang="en-US"/>
              <a:t>This means you can have multiple tables and create relationships between each table</a:t>
            </a:r>
          </a:p>
          <a:p>
            <a:pPr lvl="1" eaLnBrk="1" hangingPunct="1"/>
            <a:r>
              <a:rPr lang="en-US"/>
              <a:t>This helps eliminate redundant data</a:t>
            </a:r>
          </a:p>
        </p:txBody>
      </p:sp>
      <p:pic>
        <p:nvPicPr>
          <p:cNvPr id="60419" name="Picture 6" descr="relationships.jpg"/>
          <p:cNvPicPr>
            <a:picLocks noChangeAspect="1"/>
          </p:cNvPicPr>
          <p:nvPr/>
        </p:nvPicPr>
        <p:blipFill>
          <a:blip r:embed="rId3"/>
          <a:srcRect/>
          <a:stretch>
            <a:fillRect/>
          </a:stretch>
        </p:blipFill>
        <p:spPr bwMode="auto">
          <a:xfrm>
            <a:off x="2667000" y="1800225"/>
            <a:ext cx="3467100" cy="1724025"/>
          </a:xfrm>
          <a:prstGeom prst="rect">
            <a:avLst/>
          </a:prstGeom>
          <a:noFill/>
          <a:ln w="9525">
            <a:noFill/>
            <a:miter lim="800000"/>
            <a:headEnd/>
            <a:tailEnd/>
          </a:ln>
        </p:spPr>
      </p:pic>
      <p:sp>
        <p:nvSpPr>
          <p:cNvPr id="60420" name="Text Box 11"/>
          <p:cNvSpPr txBox="1">
            <a:spLocks noChangeArrowheads="1"/>
          </p:cNvSpPr>
          <p:nvPr/>
        </p:nvSpPr>
        <p:spPr bwMode="auto">
          <a:xfrm>
            <a:off x="533400" y="1800225"/>
            <a:ext cx="2057400" cy="762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Relationship between two tables</a:t>
            </a:r>
          </a:p>
        </p:txBody>
      </p:sp>
      <p:cxnSp>
        <p:nvCxnSpPr>
          <p:cNvPr id="60421" name="Straight Connector 9"/>
          <p:cNvCxnSpPr>
            <a:cxnSpLocks noChangeShapeType="1"/>
          </p:cNvCxnSpPr>
          <p:nvPr/>
        </p:nvCxnSpPr>
        <p:spPr bwMode="auto">
          <a:xfrm>
            <a:off x="2590800" y="1952625"/>
            <a:ext cx="2057400" cy="762000"/>
          </a:xfrm>
          <a:prstGeom prst="line">
            <a:avLst/>
          </a:prstGeom>
          <a:noFill/>
          <a:ln w="25400" algn="ctr">
            <a:solidFill>
              <a:schemeClr val="accent1"/>
            </a:solidFill>
            <a:round/>
            <a:headEnd/>
            <a:tailEnd/>
          </a:ln>
        </p:spPr>
      </p:cxn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nchor="t"/>
          <a:lstStyle/>
          <a:p>
            <a:pPr eaLnBrk="1" hangingPunct="1"/>
            <a:r>
              <a:rPr lang="en-US"/>
              <a:t>Working with Multiple Tables – Referential Integrity</a:t>
            </a:r>
          </a:p>
        </p:txBody>
      </p:sp>
      <p:sp>
        <p:nvSpPr>
          <p:cNvPr id="62466" name="Rectangle 3"/>
          <p:cNvSpPr>
            <a:spLocks noGrp="1" noChangeArrowheads="1"/>
          </p:cNvSpPr>
          <p:nvPr>
            <p:ph type="body" idx="4294967295"/>
          </p:nvPr>
        </p:nvSpPr>
        <p:spPr>
          <a:xfrm>
            <a:off x="457200" y="4572000"/>
            <a:ext cx="7924800" cy="2057400"/>
          </a:xfrm>
        </p:spPr>
        <p:txBody>
          <a:bodyPr/>
          <a:lstStyle/>
          <a:p>
            <a:pPr eaLnBrk="1" hangingPunct="1">
              <a:lnSpc>
                <a:spcPct val="90000"/>
              </a:lnSpc>
            </a:pPr>
            <a:r>
              <a:rPr lang="en-US"/>
              <a:t>Assures that the references to relationships between data is accurate</a:t>
            </a:r>
          </a:p>
          <a:p>
            <a:pPr eaLnBrk="1" hangingPunct="1">
              <a:lnSpc>
                <a:spcPct val="90000"/>
              </a:lnSpc>
            </a:pPr>
            <a:r>
              <a:rPr lang="en-US"/>
              <a:t>Established when creating the relationship between two tables</a:t>
            </a:r>
          </a:p>
        </p:txBody>
      </p:sp>
      <p:pic>
        <p:nvPicPr>
          <p:cNvPr id="62467" name="Picture 6" descr="editrelationship.jpg"/>
          <p:cNvPicPr>
            <a:picLocks noChangeAspect="1"/>
          </p:cNvPicPr>
          <p:nvPr/>
        </p:nvPicPr>
        <p:blipFill>
          <a:blip r:embed="rId3"/>
          <a:srcRect/>
          <a:stretch>
            <a:fillRect/>
          </a:stretch>
        </p:blipFill>
        <p:spPr bwMode="auto">
          <a:xfrm>
            <a:off x="2895600" y="1752600"/>
            <a:ext cx="3638550" cy="2809875"/>
          </a:xfrm>
          <a:prstGeom prst="rect">
            <a:avLst/>
          </a:prstGeom>
          <a:noFill/>
          <a:ln w="9525">
            <a:noFill/>
            <a:miter lim="800000"/>
            <a:headEnd/>
            <a:tailEnd/>
          </a:ln>
        </p:spPr>
      </p:pic>
      <p:sp>
        <p:nvSpPr>
          <p:cNvPr id="62468" name="Text Box 11"/>
          <p:cNvSpPr txBox="1">
            <a:spLocks noChangeArrowheads="1"/>
          </p:cNvSpPr>
          <p:nvPr/>
        </p:nvSpPr>
        <p:spPr bwMode="auto">
          <a:xfrm>
            <a:off x="533400" y="2133600"/>
            <a:ext cx="2057400" cy="6096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Enforce Referential Integrity</a:t>
            </a:r>
          </a:p>
        </p:txBody>
      </p:sp>
      <p:cxnSp>
        <p:nvCxnSpPr>
          <p:cNvPr id="62469" name="Straight Connector 8"/>
          <p:cNvCxnSpPr>
            <a:cxnSpLocks noChangeShapeType="1"/>
          </p:cNvCxnSpPr>
          <p:nvPr/>
        </p:nvCxnSpPr>
        <p:spPr bwMode="auto">
          <a:xfrm>
            <a:off x="2286000" y="2667000"/>
            <a:ext cx="1143000" cy="838200"/>
          </a:xfrm>
          <a:prstGeom prst="line">
            <a:avLst/>
          </a:prstGeom>
          <a:noFill/>
          <a:ln w="25400" algn="ctr">
            <a:solidFill>
              <a:schemeClr val="accent1"/>
            </a:solidFill>
            <a:round/>
            <a:headEnd/>
            <a:tailEnd/>
          </a:ln>
        </p:spPr>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649288"/>
            <a:ext cx="7543800" cy="106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kern="0" dirty="0"/>
              <a:t>Five different ways to create tables</a:t>
            </a:r>
          </a:p>
        </p:txBody>
      </p:sp>
      <p:sp>
        <p:nvSpPr>
          <p:cNvPr id="3" name="Rectangle 3"/>
          <p:cNvSpPr txBox="1">
            <a:spLocks noChangeArrowheads="1"/>
          </p:cNvSpPr>
          <p:nvPr/>
        </p:nvSpPr>
        <p:spPr bwMode="auto">
          <a:xfrm>
            <a:off x="228600" y="2246313"/>
            <a:ext cx="8229600" cy="3081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kern="0" dirty="0"/>
              <a:t>Using Table Wizard</a:t>
            </a:r>
          </a:p>
          <a:p>
            <a:pPr eaLnBrk="1" hangingPunct="1"/>
            <a:r>
              <a:rPr lang="en-US" kern="0" dirty="0"/>
              <a:t>Using data sheet view</a:t>
            </a:r>
          </a:p>
          <a:p>
            <a:pPr eaLnBrk="1" hangingPunct="1"/>
            <a:r>
              <a:rPr lang="en-US" kern="0" dirty="0"/>
              <a:t>Using design view</a:t>
            </a:r>
          </a:p>
          <a:p>
            <a:pPr eaLnBrk="1" hangingPunct="1"/>
            <a:r>
              <a:rPr lang="en-US" kern="0" dirty="0"/>
              <a:t>Creating tables with queries</a:t>
            </a:r>
          </a:p>
          <a:p>
            <a:pPr eaLnBrk="1" hangingPunct="1"/>
            <a:r>
              <a:rPr lang="en-US" kern="0" dirty="0"/>
              <a:t>Creating tables by importing external data sources</a:t>
            </a:r>
          </a:p>
        </p:txBody>
      </p:sp>
    </p:spTree>
    <p:extLst>
      <p:ext uri="{BB962C8B-B14F-4D97-AF65-F5344CB8AC3E}">
        <p14:creationId xmlns:p14="http://schemas.microsoft.com/office/powerpoint/2010/main" val="2428566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nchor="t"/>
          <a:lstStyle/>
          <a:p>
            <a:pPr eaLnBrk="1" hangingPunct="1"/>
            <a:r>
              <a:rPr lang="en-US"/>
              <a:t>Working with Multiple tables - Cascades</a:t>
            </a:r>
          </a:p>
        </p:txBody>
      </p:sp>
      <p:sp>
        <p:nvSpPr>
          <p:cNvPr id="64514" name="Rectangle 3"/>
          <p:cNvSpPr>
            <a:spLocks noGrp="1" noChangeArrowheads="1"/>
          </p:cNvSpPr>
          <p:nvPr>
            <p:ph type="body" idx="4294967295"/>
          </p:nvPr>
        </p:nvSpPr>
        <p:spPr>
          <a:xfrm>
            <a:off x="762000" y="4267200"/>
            <a:ext cx="8382000" cy="2362200"/>
          </a:xfrm>
        </p:spPr>
        <p:txBody>
          <a:bodyPr/>
          <a:lstStyle/>
          <a:p>
            <a:pPr eaLnBrk="1" hangingPunct="1"/>
            <a:r>
              <a:rPr lang="en-US" sz="2800"/>
              <a:t>When active, data changed in one table that is in a relationship will be changed in its related tables</a:t>
            </a:r>
          </a:p>
          <a:p>
            <a:pPr eaLnBrk="1" hangingPunct="1"/>
            <a:r>
              <a:rPr lang="en-US" sz="2800"/>
              <a:t>Can be set when establishing relationships between tables</a:t>
            </a:r>
          </a:p>
        </p:txBody>
      </p:sp>
      <p:pic>
        <p:nvPicPr>
          <p:cNvPr id="64515" name="Picture 5" descr="editrelationship.jpg"/>
          <p:cNvPicPr>
            <a:picLocks noChangeAspect="1"/>
          </p:cNvPicPr>
          <p:nvPr/>
        </p:nvPicPr>
        <p:blipFill>
          <a:blip r:embed="rId3"/>
          <a:srcRect/>
          <a:stretch>
            <a:fillRect/>
          </a:stretch>
        </p:blipFill>
        <p:spPr bwMode="auto">
          <a:xfrm>
            <a:off x="3219450" y="1371600"/>
            <a:ext cx="3638550" cy="2809875"/>
          </a:xfrm>
          <a:prstGeom prst="rect">
            <a:avLst/>
          </a:prstGeom>
          <a:noFill/>
          <a:ln w="9525">
            <a:noFill/>
            <a:miter lim="800000"/>
            <a:headEnd/>
            <a:tailEnd/>
          </a:ln>
        </p:spPr>
      </p:pic>
      <p:sp>
        <p:nvSpPr>
          <p:cNvPr id="64516" name="Text Box 11"/>
          <p:cNvSpPr txBox="1">
            <a:spLocks noChangeArrowheads="1"/>
          </p:cNvSpPr>
          <p:nvPr/>
        </p:nvSpPr>
        <p:spPr bwMode="auto">
          <a:xfrm>
            <a:off x="533400" y="2133600"/>
            <a:ext cx="2057400" cy="6096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Cascade update and cascade delete</a:t>
            </a:r>
          </a:p>
        </p:txBody>
      </p:sp>
      <p:cxnSp>
        <p:nvCxnSpPr>
          <p:cNvPr id="64517" name="Straight Connector 9"/>
          <p:cNvCxnSpPr>
            <a:cxnSpLocks noChangeShapeType="1"/>
          </p:cNvCxnSpPr>
          <p:nvPr/>
        </p:nvCxnSpPr>
        <p:spPr bwMode="auto">
          <a:xfrm>
            <a:off x="2438400" y="2438400"/>
            <a:ext cx="1371600" cy="990600"/>
          </a:xfrm>
          <a:prstGeom prst="line">
            <a:avLst/>
          </a:prstGeom>
          <a:noFill/>
          <a:ln w="25400" algn="ctr">
            <a:solidFill>
              <a:schemeClr val="accent1"/>
            </a:solidFill>
            <a:round/>
            <a:headEnd/>
            <a:tailEnd/>
          </a:ln>
        </p:spPr>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457200" y="122238"/>
            <a:ext cx="7543800" cy="1157287"/>
          </a:xfrm>
        </p:spPr>
        <p:txBody>
          <a:bodyPr anchor="t"/>
          <a:lstStyle/>
          <a:p>
            <a:pPr eaLnBrk="1" hangingPunct="1"/>
            <a:r>
              <a:rPr lang="en-US"/>
              <a:t>Establishing Relationships</a:t>
            </a:r>
          </a:p>
        </p:txBody>
      </p:sp>
      <p:sp>
        <p:nvSpPr>
          <p:cNvPr id="66562" name="Rectangle 3"/>
          <p:cNvSpPr>
            <a:spLocks noGrp="1" noChangeArrowheads="1"/>
          </p:cNvSpPr>
          <p:nvPr>
            <p:ph type="body" idx="4294967295"/>
          </p:nvPr>
        </p:nvSpPr>
        <p:spPr>
          <a:xfrm>
            <a:off x="228600" y="3429000"/>
            <a:ext cx="8229600" cy="2895600"/>
          </a:xfrm>
        </p:spPr>
        <p:txBody>
          <a:bodyPr/>
          <a:lstStyle/>
          <a:p>
            <a:pPr eaLnBrk="1" hangingPunct="1">
              <a:lnSpc>
                <a:spcPct val="90000"/>
              </a:lnSpc>
            </a:pPr>
            <a:endParaRPr lang="en-US"/>
          </a:p>
          <a:p>
            <a:pPr eaLnBrk="1" hangingPunct="1">
              <a:lnSpc>
                <a:spcPct val="90000"/>
              </a:lnSpc>
            </a:pPr>
            <a:r>
              <a:rPr lang="en-US"/>
              <a:t>Click the Database tools and click the Relationships icon </a:t>
            </a:r>
          </a:p>
          <a:p>
            <a:pPr eaLnBrk="1" hangingPunct="1">
              <a:lnSpc>
                <a:spcPct val="90000"/>
              </a:lnSpc>
            </a:pPr>
            <a:r>
              <a:rPr lang="en-US"/>
              <a:t>In the Relationship window, click and drag a field name from one table to a field name in a related table</a:t>
            </a:r>
          </a:p>
        </p:txBody>
      </p:sp>
      <p:pic>
        <p:nvPicPr>
          <p:cNvPr id="66563" name="Picture 5" descr="elationshipicon.jpg"/>
          <p:cNvPicPr>
            <a:picLocks noChangeAspect="1"/>
          </p:cNvPicPr>
          <p:nvPr/>
        </p:nvPicPr>
        <p:blipFill>
          <a:blip r:embed="rId3"/>
          <a:srcRect/>
          <a:stretch>
            <a:fillRect/>
          </a:stretch>
        </p:blipFill>
        <p:spPr bwMode="auto">
          <a:xfrm>
            <a:off x="990600" y="2286000"/>
            <a:ext cx="2209800" cy="1104900"/>
          </a:xfrm>
          <a:prstGeom prst="rect">
            <a:avLst/>
          </a:prstGeom>
          <a:noFill/>
          <a:ln w="9525">
            <a:noFill/>
            <a:miter lim="800000"/>
            <a:headEnd/>
            <a:tailEnd/>
          </a:ln>
        </p:spPr>
      </p:pic>
      <p:sp>
        <p:nvSpPr>
          <p:cNvPr id="66564" name="Text Box 11"/>
          <p:cNvSpPr txBox="1">
            <a:spLocks noChangeArrowheads="1"/>
          </p:cNvSpPr>
          <p:nvPr/>
        </p:nvSpPr>
        <p:spPr bwMode="auto">
          <a:xfrm>
            <a:off x="228600" y="1752600"/>
            <a:ext cx="20574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Relationships icon</a:t>
            </a:r>
          </a:p>
        </p:txBody>
      </p:sp>
      <p:cxnSp>
        <p:nvCxnSpPr>
          <p:cNvPr id="66565" name="Straight Connector 8"/>
          <p:cNvCxnSpPr>
            <a:cxnSpLocks noChangeShapeType="1"/>
          </p:cNvCxnSpPr>
          <p:nvPr/>
        </p:nvCxnSpPr>
        <p:spPr bwMode="auto">
          <a:xfrm rot="5400000">
            <a:off x="1219201" y="2438400"/>
            <a:ext cx="762000" cy="3175"/>
          </a:xfrm>
          <a:prstGeom prst="line">
            <a:avLst/>
          </a:prstGeom>
          <a:noFill/>
          <a:ln w="25400" algn="ctr">
            <a:solidFill>
              <a:schemeClr val="accent1"/>
            </a:solidFill>
            <a:round/>
            <a:headEnd/>
            <a:tailEnd/>
          </a:ln>
        </p:spPr>
      </p:cxnSp>
      <p:pic>
        <p:nvPicPr>
          <p:cNvPr id="66566" name="Picture 9" descr="before realtion.jpg"/>
          <p:cNvPicPr>
            <a:picLocks noChangeAspect="1"/>
          </p:cNvPicPr>
          <p:nvPr/>
        </p:nvPicPr>
        <p:blipFill>
          <a:blip r:embed="rId4"/>
          <a:srcRect/>
          <a:stretch>
            <a:fillRect/>
          </a:stretch>
        </p:blipFill>
        <p:spPr bwMode="auto">
          <a:xfrm>
            <a:off x="3962400" y="2162175"/>
            <a:ext cx="3457575" cy="1724025"/>
          </a:xfrm>
          <a:prstGeom prst="rect">
            <a:avLst/>
          </a:prstGeom>
          <a:noFill/>
          <a:ln w="9525">
            <a:noFill/>
            <a:miter lim="800000"/>
            <a:headEnd/>
            <a:tailEnd/>
          </a:ln>
        </p:spPr>
      </p:pic>
      <p:sp>
        <p:nvSpPr>
          <p:cNvPr id="66567" name="Text Box 11"/>
          <p:cNvSpPr txBox="1">
            <a:spLocks noChangeArrowheads="1"/>
          </p:cNvSpPr>
          <p:nvPr/>
        </p:nvSpPr>
        <p:spPr bwMode="auto">
          <a:xfrm>
            <a:off x="3962400" y="1524000"/>
            <a:ext cx="39624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Click and drag to create a relationship</a:t>
            </a:r>
          </a:p>
        </p:txBody>
      </p:sp>
      <p:cxnSp>
        <p:nvCxnSpPr>
          <p:cNvPr id="66568" name="Straight Arrow Connector 13"/>
          <p:cNvCxnSpPr>
            <a:cxnSpLocks noChangeShapeType="1"/>
          </p:cNvCxnSpPr>
          <p:nvPr/>
        </p:nvCxnSpPr>
        <p:spPr bwMode="auto">
          <a:xfrm>
            <a:off x="4876800" y="2847975"/>
            <a:ext cx="1600200" cy="304800"/>
          </a:xfrm>
          <a:prstGeom prst="straightConnector1">
            <a:avLst/>
          </a:prstGeom>
          <a:noFill/>
          <a:ln w="25400" algn="ctr">
            <a:solidFill>
              <a:schemeClr val="accent1"/>
            </a:solidFill>
            <a:round/>
            <a:headEnd/>
            <a:tailEnd type="arrow" w="med" len="med"/>
          </a:ln>
        </p:spPr>
      </p:cxnSp>
      <p:cxnSp>
        <p:nvCxnSpPr>
          <p:cNvPr id="66569" name="Straight Connector 16"/>
          <p:cNvCxnSpPr>
            <a:cxnSpLocks noChangeShapeType="1"/>
          </p:cNvCxnSpPr>
          <p:nvPr/>
        </p:nvCxnSpPr>
        <p:spPr bwMode="auto">
          <a:xfrm rot="5400000">
            <a:off x="5334794" y="2466181"/>
            <a:ext cx="1219200" cy="1588"/>
          </a:xfrm>
          <a:prstGeom prst="line">
            <a:avLst/>
          </a:prstGeom>
          <a:noFill/>
          <a:ln w="25400" algn="ctr">
            <a:solidFill>
              <a:schemeClr val="accent1"/>
            </a:solidFill>
            <a:round/>
            <a:headEnd/>
            <a:tailEnd/>
          </a:ln>
        </p:spPr>
      </p:cxn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a:xfrm>
            <a:off x="457200" y="122238"/>
            <a:ext cx="7543800" cy="982662"/>
          </a:xfrm>
        </p:spPr>
        <p:txBody>
          <a:bodyPr anchor="t"/>
          <a:lstStyle/>
          <a:p>
            <a:pPr eaLnBrk="1" hangingPunct="1"/>
            <a:r>
              <a:rPr lang="en-US"/>
              <a:t>Establishing Relationships</a:t>
            </a:r>
          </a:p>
        </p:txBody>
      </p:sp>
      <p:sp>
        <p:nvSpPr>
          <p:cNvPr id="68610" name="Rectangle 3"/>
          <p:cNvSpPr>
            <a:spLocks noGrp="1" noChangeArrowheads="1"/>
          </p:cNvSpPr>
          <p:nvPr>
            <p:ph type="body" idx="4294967295"/>
          </p:nvPr>
        </p:nvSpPr>
        <p:spPr>
          <a:xfrm>
            <a:off x="304800" y="4257675"/>
            <a:ext cx="8229600" cy="2057400"/>
          </a:xfrm>
        </p:spPr>
        <p:txBody>
          <a:bodyPr/>
          <a:lstStyle/>
          <a:p>
            <a:pPr eaLnBrk="1" hangingPunct="1"/>
            <a:r>
              <a:rPr lang="en-US"/>
              <a:t>Enter the appropriate settings in the Edit relationships dialog box and click Create</a:t>
            </a:r>
          </a:p>
          <a:p>
            <a:pPr eaLnBrk="1" hangingPunct="1"/>
            <a:r>
              <a:rPr lang="en-US"/>
              <a:t>A join line will appear when one table is joined to another</a:t>
            </a:r>
          </a:p>
        </p:txBody>
      </p:sp>
      <p:pic>
        <p:nvPicPr>
          <p:cNvPr id="68611" name="Picture 4" descr="before edit.jpg"/>
          <p:cNvPicPr>
            <a:picLocks noChangeAspect="1"/>
          </p:cNvPicPr>
          <p:nvPr/>
        </p:nvPicPr>
        <p:blipFill>
          <a:blip r:embed="rId3"/>
          <a:srcRect/>
          <a:stretch>
            <a:fillRect/>
          </a:stretch>
        </p:blipFill>
        <p:spPr bwMode="auto">
          <a:xfrm>
            <a:off x="762000" y="1219200"/>
            <a:ext cx="3457575" cy="2486025"/>
          </a:xfrm>
          <a:prstGeom prst="rect">
            <a:avLst/>
          </a:prstGeom>
          <a:noFill/>
          <a:ln w="9525">
            <a:noFill/>
            <a:miter lim="800000"/>
            <a:headEnd/>
            <a:tailEnd/>
          </a:ln>
        </p:spPr>
      </p:pic>
      <p:pic>
        <p:nvPicPr>
          <p:cNvPr id="68612" name="Picture 5" descr="relationships.jpg"/>
          <p:cNvPicPr>
            <a:picLocks noChangeAspect="1"/>
          </p:cNvPicPr>
          <p:nvPr/>
        </p:nvPicPr>
        <p:blipFill>
          <a:blip r:embed="rId4"/>
          <a:srcRect/>
          <a:stretch>
            <a:fillRect/>
          </a:stretch>
        </p:blipFill>
        <p:spPr bwMode="auto">
          <a:xfrm>
            <a:off x="4572000" y="1524000"/>
            <a:ext cx="3467100" cy="1724025"/>
          </a:xfrm>
          <a:prstGeom prst="rect">
            <a:avLst/>
          </a:prstGeom>
          <a:noFill/>
          <a:ln w="9525">
            <a:noFill/>
            <a:miter lim="800000"/>
            <a:headEnd/>
            <a:tailEnd/>
          </a:ln>
        </p:spPr>
      </p:pic>
      <p:sp>
        <p:nvSpPr>
          <p:cNvPr id="68613" name="Text Box 11"/>
          <p:cNvSpPr txBox="1">
            <a:spLocks noChangeArrowheads="1"/>
          </p:cNvSpPr>
          <p:nvPr/>
        </p:nvSpPr>
        <p:spPr bwMode="auto">
          <a:xfrm>
            <a:off x="4572000" y="3667125"/>
            <a:ext cx="4114800" cy="5334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Infinity symbol notes referential integrity has been applied</a:t>
            </a:r>
          </a:p>
        </p:txBody>
      </p:sp>
      <p:cxnSp>
        <p:nvCxnSpPr>
          <p:cNvPr id="68614" name="Straight Connector 8"/>
          <p:cNvCxnSpPr>
            <a:cxnSpLocks noChangeShapeType="1"/>
          </p:cNvCxnSpPr>
          <p:nvPr/>
        </p:nvCxnSpPr>
        <p:spPr bwMode="auto">
          <a:xfrm rot="-5400000">
            <a:off x="5905500" y="3086100"/>
            <a:ext cx="1219200" cy="76200"/>
          </a:xfrm>
          <a:prstGeom prst="line">
            <a:avLst/>
          </a:prstGeom>
          <a:noFill/>
          <a:ln w="25400" algn="ctr">
            <a:solidFill>
              <a:schemeClr val="accent1"/>
            </a:solidFill>
            <a:round/>
            <a:headEnd/>
            <a:tailEnd/>
          </a:ln>
        </p:spPr>
      </p:cxnSp>
      <p:sp>
        <p:nvSpPr>
          <p:cNvPr id="68615" name="Text Box 11"/>
          <p:cNvSpPr txBox="1">
            <a:spLocks noChangeArrowheads="1"/>
          </p:cNvSpPr>
          <p:nvPr/>
        </p:nvSpPr>
        <p:spPr bwMode="auto">
          <a:xfrm>
            <a:off x="304800" y="3810000"/>
            <a:ext cx="40386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Set referential integrity and cascades</a:t>
            </a:r>
          </a:p>
        </p:txBody>
      </p:sp>
      <p:cxnSp>
        <p:nvCxnSpPr>
          <p:cNvPr id="68616" name="Straight Connector 11"/>
          <p:cNvCxnSpPr>
            <a:cxnSpLocks noChangeShapeType="1"/>
          </p:cNvCxnSpPr>
          <p:nvPr/>
        </p:nvCxnSpPr>
        <p:spPr bwMode="auto">
          <a:xfrm rot="-5400000">
            <a:off x="1219201" y="3505200"/>
            <a:ext cx="609600" cy="3175"/>
          </a:xfrm>
          <a:prstGeom prst="line">
            <a:avLst/>
          </a:prstGeom>
          <a:noFill/>
          <a:ln w="25400" algn="ctr">
            <a:solidFill>
              <a:schemeClr val="accent1"/>
            </a:solidFill>
            <a:round/>
            <a:headEnd/>
            <a:tailEnd/>
          </a:ln>
        </p:spPr>
      </p:cxn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FB275AC7-B4FF-4CB3-8B61-B72C954093E0}"/>
              </a:ext>
            </a:extLst>
          </p:cNvPr>
          <p:cNvSpPr txBox="1">
            <a:spLocks noChangeArrowheads="1"/>
          </p:cNvSpPr>
          <p:nvPr/>
        </p:nvSpPr>
        <p:spPr bwMode="auto">
          <a:xfrm>
            <a:off x="638969" y="1196181"/>
            <a:ext cx="649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cascade – a strategy to enforce referential integrity  </a:t>
            </a:r>
          </a:p>
        </p:txBody>
      </p:sp>
      <p:grpSp>
        <p:nvGrpSpPr>
          <p:cNvPr id="3" name="Group 2">
            <a:extLst>
              <a:ext uri="{FF2B5EF4-FFF2-40B4-BE49-F238E27FC236}">
                <a16:creationId xmlns:a16="http://schemas.microsoft.com/office/drawing/2014/main" xmlns="" id="{67D27517-1389-40AE-9C64-6E3B2AA767B7}"/>
              </a:ext>
            </a:extLst>
          </p:cNvPr>
          <p:cNvGrpSpPr>
            <a:grpSpLocks/>
          </p:cNvGrpSpPr>
          <p:nvPr/>
        </p:nvGrpSpPr>
        <p:grpSpPr bwMode="auto">
          <a:xfrm>
            <a:off x="1375569" y="2247107"/>
            <a:ext cx="5111750" cy="1196976"/>
            <a:chOff x="960" y="799"/>
            <a:chExt cx="3220" cy="754"/>
          </a:xfrm>
        </p:grpSpPr>
        <p:sp>
          <p:nvSpPr>
            <p:cNvPr id="34" name="Rectangle 33">
              <a:extLst>
                <a:ext uri="{FF2B5EF4-FFF2-40B4-BE49-F238E27FC236}">
                  <a16:creationId xmlns:a16="http://schemas.microsoft.com/office/drawing/2014/main" xmlns="" id="{7239AB10-80AE-4CA9-B9B6-049909498920}"/>
                </a:ext>
              </a:extLst>
            </p:cNvPr>
            <p:cNvSpPr>
              <a:spLocks noChangeArrowheads="1"/>
            </p:cNvSpPr>
            <p:nvPr/>
          </p:nvSpPr>
          <p:spPr bwMode="auto">
            <a:xfrm>
              <a:off x="2570" y="1329"/>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5" name="Rectangle 34">
              <a:extLst>
                <a:ext uri="{FF2B5EF4-FFF2-40B4-BE49-F238E27FC236}">
                  <a16:creationId xmlns:a16="http://schemas.microsoft.com/office/drawing/2014/main" xmlns="" id="{61B30DB7-542B-4314-96F9-46E8D0ADFBA9}"/>
                </a:ext>
              </a:extLst>
            </p:cNvPr>
            <p:cNvSpPr>
              <a:spLocks noChangeArrowheads="1"/>
            </p:cNvSpPr>
            <p:nvPr/>
          </p:nvSpPr>
          <p:spPr bwMode="auto">
            <a:xfrm>
              <a:off x="960" y="1329"/>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6" name="Rectangle 35">
              <a:extLst>
                <a:ext uri="{FF2B5EF4-FFF2-40B4-BE49-F238E27FC236}">
                  <a16:creationId xmlns:a16="http://schemas.microsoft.com/office/drawing/2014/main" xmlns="" id="{4F175746-D136-409D-8BBB-492912ED4745}"/>
                </a:ext>
              </a:extLst>
            </p:cNvPr>
            <p:cNvSpPr>
              <a:spLocks noChangeArrowheads="1"/>
            </p:cNvSpPr>
            <p:nvPr/>
          </p:nvSpPr>
          <p:spPr bwMode="auto">
            <a:xfrm>
              <a:off x="2570" y="1104"/>
              <a:ext cx="1610"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7" name="Rectangle 36">
              <a:extLst>
                <a:ext uri="{FF2B5EF4-FFF2-40B4-BE49-F238E27FC236}">
                  <a16:creationId xmlns:a16="http://schemas.microsoft.com/office/drawing/2014/main" xmlns="" id="{3AE32CF7-7120-4756-B5D9-FB181FFD0663}"/>
                </a:ext>
              </a:extLst>
            </p:cNvPr>
            <p:cNvSpPr>
              <a:spLocks noChangeArrowheads="1"/>
            </p:cNvSpPr>
            <p:nvPr/>
          </p:nvSpPr>
          <p:spPr bwMode="auto">
            <a:xfrm>
              <a:off x="960" y="1104"/>
              <a:ext cx="1610"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8" name="Rectangle 37">
              <a:extLst>
                <a:ext uri="{FF2B5EF4-FFF2-40B4-BE49-F238E27FC236}">
                  <a16:creationId xmlns:a16="http://schemas.microsoft.com/office/drawing/2014/main" xmlns="" id="{A64597C3-196C-45DC-8633-812D943E2924}"/>
                </a:ext>
              </a:extLst>
            </p:cNvPr>
            <p:cNvSpPr>
              <a:spLocks noChangeArrowheads="1"/>
            </p:cNvSpPr>
            <p:nvPr/>
          </p:nvSpPr>
          <p:spPr bwMode="auto">
            <a:xfrm>
              <a:off x="2570" y="880"/>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9" name="Rectangle 38">
              <a:extLst>
                <a:ext uri="{FF2B5EF4-FFF2-40B4-BE49-F238E27FC236}">
                  <a16:creationId xmlns:a16="http://schemas.microsoft.com/office/drawing/2014/main" xmlns="" id="{5DFAAD52-3B3E-4C36-A427-C9F84BDB9939}"/>
                </a:ext>
              </a:extLst>
            </p:cNvPr>
            <p:cNvSpPr>
              <a:spLocks noChangeArrowheads="1"/>
            </p:cNvSpPr>
            <p:nvPr/>
          </p:nvSpPr>
          <p:spPr bwMode="auto">
            <a:xfrm>
              <a:off x="960" y="880"/>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40" name="Line 10">
              <a:extLst>
                <a:ext uri="{FF2B5EF4-FFF2-40B4-BE49-F238E27FC236}">
                  <a16:creationId xmlns:a16="http://schemas.microsoft.com/office/drawing/2014/main" xmlns="" id="{DC3B6591-908E-43E7-AC8A-3B7C82E958F0}"/>
                </a:ext>
              </a:extLst>
            </p:cNvPr>
            <p:cNvSpPr>
              <a:spLocks noChangeShapeType="1"/>
            </p:cNvSpPr>
            <p:nvPr/>
          </p:nvSpPr>
          <p:spPr bwMode="auto">
            <a:xfrm>
              <a:off x="960" y="880"/>
              <a:ext cx="3220"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1" name="Line 11">
              <a:extLst>
                <a:ext uri="{FF2B5EF4-FFF2-40B4-BE49-F238E27FC236}">
                  <a16:creationId xmlns:a16="http://schemas.microsoft.com/office/drawing/2014/main" xmlns="" id="{909A5FD0-02A6-483B-AD52-E12813053F93}"/>
                </a:ext>
              </a:extLst>
            </p:cNvPr>
            <p:cNvSpPr>
              <a:spLocks noChangeShapeType="1"/>
            </p:cNvSpPr>
            <p:nvPr/>
          </p:nvSpPr>
          <p:spPr bwMode="auto">
            <a:xfrm>
              <a:off x="960" y="1104"/>
              <a:ext cx="322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2" name="Line 12">
              <a:extLst>
                <a:ext uri="{FF2B5EF4-FFF2-40B4-BE49-F238E27FC236}">
                  <a16:creationId xmlns:a16="http://schemas.microsoft.com/office/drawing/2014/main" xmlns="" id="{DD71007E-E0E7-4A00-AFDF-8B33B620A154}"/>
                </a:ext>
              </a:extLst>
            </p:cNvPr>
            <p:cNvSpPr>
              <a:spLocks noChangeShapeType="1"/>
            </p:cNvSpPr>
            <p:nvPr/>
          </p:nvSpPr>
          <p:spPr bwMode="auto">
            <a:xfrm>
              <a:off x="960" y="1329"/>
              <a:ext cx="322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3" name="Line 13">
              <a:extLst>
                <a:ext uri="{FF2B5EF4-FFF2-40B4-BE49-F238E27FC236}">
                  <a16:creationId xmlns:a16="http://schemas.microsoft.com/office/drawing/2014/main" xmlns="" id="{9CEC852C-FF39-4DDC-85DE-3D1FF53C84E6}"/>
                </a:ext>
              </a:extLst>
            </p:cNvPr>
            <p:cNvSpPr>
              <a:spLocks noChangeShapeType="1"/>
            </p:cNvSpPr>
            <p:nvPr/>
          </p:nvSpPr>
          <p:spPr bwMode="auto">
            <a:xfrm>
              <a:off x="960" y="1553"/>
              <a:ext cx="3220"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4" name="Line 14">
              <a:extLst>
                <a:ext uri="{FF2B5EF4-FFF2-40B4-BE49-F238E27FC236}">
                  <a16:creationId xmlns:a16="http://schemas.microsoft.com/office/drawing/2014/main" xmlns="" id="{98F8247B-70B8-4601-B168-FE28486B34D9}"/>
                </a:ext>
              </a:extLst>
            </p:cNvPr>
            <p:cNvSpPr>
              <a:spLocks noChangeShapeType="1"/>
            </p:cNvSpPr>
            <p:nvPr/>
          </p:nvSpPr>
          <p:spPr bwMode="auto">
            <a:xfrm>
              <a:off x="960" y="880"/>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5" name="Line 15">
              <a:extLst>
                <a:ext uri="{FF2B5EF4-FFF2-40B4-BE49-F238E27FC236}">
                  <a16:creationId xmlns:a16="http://schemas.microsoft.com/office/drawing/2014/main" xmlns="" id="{7454A9FF-091C-4871-9AA0-537EB242AA33}"/>
                </a:ext>
              </a:extLst>
            </p:cNvPr>
            <p:cNvSpPr>
              <a:spLocks noChangeShapeType="1"/>
            </p:cNvSpPr>
            <p:nvPr/>
          </p:nvSpPr>
          <p:spPr bwMode="auto">
            <a:xfrm>
              <a:off x="1965" y="880"/>
              <a:ext cx="0" cy="67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6" name="Line 16">
              <a:extLst>
                <a:ext uri="{FF2B5EF4-FFF2-40B4-BE49-F238E27FC236}">
                  <a16:creationId xmlns:a16="http://schemas.microsoft.com/office/drawing/2014/main" xmlns="" id="{230E25BE-5472-402C-8F54-563A11B4F47A}"/>
                </a:ext>
              </a:extLst>
            </p:cNvPr>
            <p:cNvSpPr>
              <a:spLocks noChangeShapeType="1"/>
            </p:cNvSpPr>
            <p:nvPr/>
          </p:nvSpPr>
          <p:spPr bwMode="auto">
            <a:xfrm>
              <a:off x="4180" y="880"/>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7" name="Text Box 17">
              <a:extLst>
                <a:ext uri="{FF2B5EF4-FFF2-40B4-BE49-F238E27FC236}">
                  <a16:creationId xmlns:a16="http://schemas.microsoft.com/office/drawing/2014/main" xmlns="" id="{9117EE67-D3E8-4F18-B99E-3C604C5972AA}"/>
                </a:ext>
              </a:extLst>
            </p:cNvPr>
            <p:cNvSpPr txBox="1">
              <a:spLocks noChangeArrowheads="1"/>
            </p:cNvSpPr>
            <p:nvPr/>
          </p:nvSpPr>
          <p:spPr bwMode="auto">
            <a:xfrm>
              <a:off x="1048" y="1101"/>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p>
          </p:txBody>
        </p:sp>
        <p:sp>
          <p:nvSpPr>
            <p:cNvPr id="48" name="Text Box 18">
              <a:extLst>
                <a:ext uri="{FF2B5EF4-FFF2-40B4-BE49-F238E27FC236}">
                  <a16:creationId xmlns:a16="http://schemas.microsoft.com/office/drawing/2014/main" xmlns="" id="{A515AA2D-6380-461B-9A96-83AE3716B046}"/>
                </a:ext>
              </a:extLst>
            </p:cNvPr>
            <p:cNvSpPr txBox="1">
              <a:spLocks noChangeArrowheads="1"/>
            </p:cNvSpPr>
            <p:nvPr/>
          </p:nvSpPr>
          <p:spPr bwMode="auto">
            <a:xfrm>
              <a:off x="1264" y="827"/>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ssn</a:t>
              </a:r>
            </a:p>
          </p:txBody>
        </p:sp>
        <p:sp>
          <p:nvSpPr>
            <p:cNvPr id="49" name="Text Box 19">
              <a:extLst>
                <a:ext uri="{FF2B5EF4-FFF2-40B4-BE49-F238E27FC236}">
                  <a16:creationId xmlns:a16="http://schemas.microsoft.com/office/drawing/2014/main" xmlns="" id="{D313F1EA-F886-4FB9-810A-7F43BBDBAEFC}"/>
                </a:ext>
              </a:extLst>
            </p:cNvPr>
            <p:cNvSpPr txBox="1">
              <a:spLocks noChangeArrowheads="1"/>
            </p:cNvSpPr>
            <p:nvPr/>
          </p:nvSpPr>
          <p:spPr bwMode="auto">
            <a:xfrm>
              <a:off x="2122" y="799"/>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50" name="Text Box 20">
              <a:extLst>
                <a:ext uri="{FF2B5EF4-FFF2-40B4-BE49-F238E27FC236}">
                  <a16:creationId xmlns:a16="http://schemas.microsoft.com/office/drawing/2014/main" xmlns="" id="{322E06E9-5784-4A54-948B-2A287FE739B6}"/>
                </a:ext>
              </a:extLst>
            </p:cNvPr>
            <p:cNvSpPr txBox="1">
              <a:spLocks noChangeArrowheads="1"/>
            </p:cNvSpPr>
            <p:nvPr/>
          </p:nvSpPr>
          <p:spPr bwMode="auto">
            <a:xfrm>
              <a:off x="1285" y="1252"/>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grpSp>
      <p:sp>
        <p:nvSpPr>
          <p:cNvPr id="4" name="Text Box 21">
            <a:extLst>
              <a:ext uri="{FF2B5EF4-FFF2-40B4-BE49-F238E27FC236}">
                <a16:creationId xmlns:a16="http://schemas.microsoft.com/office/drawing/2014/main" xmlns="" id="{B8FE9BFB-6BBE-4D4F-94C3-55FD60C0C048}"/>
              </a:ext>
            </a:extLst>
          </p:cNvPr>
          <p:cNvSpPr txBox="1">
            <a:spLocks noChangeArrowheads="1"/>
          </p:cNvSpPr>
          <p:nvPr/>
        </p:nvSpPr>
        <p:spPr bwMode="auto">
          <a:xfrm>
            <a:off x="1304132" y="1896269"/>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Employee</a:t>
            </a:r>
          </a:p>
        </p:txBody>
      </p:sp>
      <p:grpSp>
        <p:nvGrpSpPr>
          <p:cNvPr id="5" name="Group 4">
            <a:extLst>
              <a:ext uri="{FF2B5EF4-FFF2-40B4-BE49-F238E27FC236}">
                <a16:creationId xmlns:a16="http://schemas.microsoft.com/office/drawing/2014/main" xmlns="" id="{C840EC7F-7FB4-4BE9-B71C-48160A945D51}"/>
              </a:ext>
            </a:extLst>
          </p:cNvPr>
          <p:cNvGrpSpPr>
            <a:grpSpLocks/>
          </p:cNvGrpSpPr>
          <p:nvPr/>
        </p:nvGrpSpPr>
        <p:grpSpPr bwMode="auto">
          <a:xfrm>
            <a:off x="1410494" y="4452145"/>
            <a:ext cx="2743200" cy="1031875"/>
            <a:chOff x="654" y="2493"/>
            <a:chExt cx="1728" cy="650"/>
          </a:xfrm>
        </p:grpSpPr>
        <p:grpSp>
          <p:nvGrpSpPr>
            <p:cNvPr id="14" name="Group 13">
              <a:extLst>
                <a:ext uri="{FF2B5EF4-FFF2-40B4-BE49-F238E27FC236}">
                  <a16:creationId xmlns:a16="http://schemas.microsoft.com/office/drawing/2014/main" xmlns="" id="{4DBAAECD-1BFD-467C-8B87-FD861896D805}"/>
                </a:ext>
              </a:extLst>
            </p:cNvPr>
            <p:cNvGrpSpPr>
              <a:grpSpLocks/>
            </p:cNvGrpSpPr>
            <p:nvPr/>
          </p:nvGrpSpPr>
          <p:grpSpPr bwMode="auto">
            <a:xfrm>
              <a:off x="654" y="2537"/>
              <a:ext cx="1728" cy="603"/>
              <a:chOff x="654" y="2573"/>
              <a:chExt cx="1728" cy="978"/>
            </a:xfrm>
          </p:grpSpPr>
          <p:sp>
            <p:nvSpPr>
              <p:cNvPr id="21" name="Rectangle 20">
                <a:extLst>
                  <a:ext uri="{FF2B5EF4-FFF2-40B4-BE49-F238E27FC236}">
                    <a16:creationId xmlns:a16="http://schemas.microsoft.com/office/drawing/2014/main" xmlns="" id="{FA5CD609-045B-4886-8FDC-E2A28D4F85EF}"/>
                  </a:ext>
                </a:extLst>
              </p:cNvPr>
              <p:cNvSpPr>
                <a:spLocks noChangeArrowheads="1"/>
              </p:cNvSpPr>
              <p:nvPr/>
            </p:nvSpPr>
            <p:spPr bwMode="auto">
              <a:xfrm>
                <a:off x="1518" y="3225"/>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2" name="Rectangle 21">
                <a:extLst>
                  <a:ext uri="{FF2B5EF4-FFF2-40B4-BE49-F238E27FC236}">
                    <a16:creationId xmlns:a16="http://schemas.microsoft.com/office/drawing/2014/main" xmlns="" id="{9B7B3FF5-7C11-47D6-9C08-9D78D13E7DBE}"/>
                  </a:ext>
                </a:extLst>
              </p:cNvPr>
              <p:cNvSpPr>
                <a:spLocks noChangeArrowheads="1"/>
              </p:cNvSpPr>
              <p:nvPr/>
            </p:nvSpPr>
            <p:spPr bwMode="auto">
              <a:xfrm>
                <a:off x="654" y="3225"/>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3" name="Rectangle 22">
                <a:extLst>
                  <a:ext uri="{FF2B5EF4-FFF2-40B4-BE49-F238E27FC236}">
                    <a16:creationId xmlns:a16="http://schemas.microsoft.com/office/drawing/2014/main" xmlns="" id="{D2117BE0-B16D-4271-BD95-47D17F324D5C}"/>
                  </a:ext>
                </a:extLst>
              </p:cNvPr>
              <p:cNvSpPr>
                <a:spLocks noChangeArrowheads="1"/>
              </p:cNvSpPr>
              <p:nvPr/>
            </p:nvSpPr>
            <p:spPr bwMode="auto">
              <a:xfrm>
                <a:off x="1518" y="2899"/>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4" name="Rectangle 23">
                <a:extLst>
                  <a:ext uri="{FF2B5EF4-FFF2-40B4-BE49-F238E27FC236}">
                    <a16:creationId xmlns:a16="http://schemas.microsoft.com/office/drawing/2014/main" xmlns="" id="{97DC145E-A386-422C-AB21-1026D858938F}"/>
                  </a:ext>
                </a:extLst>
              </p:cNvPr>
              <p:cNvSpPr>
                <a:spLocks noChangeArrowheads="1"/>
              </p:cNvSpPr>
              <p:nvPr/>
            </p:nvSpPr>
            <p:spPr bwMode="auto">
              <a:xfrm>
                <a:off x="654" y="2899"/>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5" name="Rectangle 24">
                <a:extLst>
                  <a:ext uri="{FF2B5EF4-FFF2-40B4-BE49-F238E27FC236}">
                    <a16:creationId xmlns:a16="http://schemas.microsoft.com/office/drawing/2014/main" xmlns="" id="{4DFCC87E-637E-45EC-AD73-AB320144B796}"/>
                  </a:ext>
                </a:extLst>
              </p:cNvPr>
              <p:cNvSpPr>
                <a:spLocks noChangeArrowheads="1"/>
              </p:cNvSpPr>
              <p:nvPr/>
            </p:nvSpPr>
            <p:spPr bwMode="auto">
              <a:xfrm>
                <a:off x="1518" y="2573"/>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6" name="Rectangle 25">
                <a:extLst>
                  <a:ext uri="{FF2B5EF4-FFF2-40B4-BE49-F238E27FC236}">
                    <a16:creationId xmlns:a16="http://schemas.microsoft.com/office/drawing/2014/main" xmlns="" id="{60A855D6-FA3E-45CD-BC35-BB9208083658}"/>
                  </a:ext>
                </a:extLst>
              </p:cNvPr>
              <p:cNvSpPr>
                <a:spLocks noChangeArrowheads="1"/>
              </p:cNvSpPr>
              <p:nvPr/>
            </p:nvSpPr>
            <p:spPr bwMode="auto">
              <a:xfrm>
                <a:off x="654" y="2573"/>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7" name="Line 30">
                <a:extLst>
                  <a:ext uri="{FF2B5EF4-FFF2-40B4-BE49-F238E27FC236}">
                    <a16:creationId xmlns:a16="http://schemas.microsoft.com/office/drawing/2014/main" xmlns="" id="{035777AA-A859-402E-957D-9F4C62B602CE}"/>
                  </a:ext>
                </a:extLst>
              </p:cNvPr>
              <p:cNvSpPr>
                <a:spLocks noChangeShapeType="1"/>
              </p:cNvSpPr>
              <p:nvPr/>
            </p:nvSpPr>
            <p:spPr bwMode="auto">
              <a:xfrm>
                <a:off x="654" y="2573"/>
                <a:ext cx="1728"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8" name="Line 31">
                <a:extLst>
                  <a:ext uri="{FF2B5EF4-FFF2-40B4-BE49-F238E27FC236}">
                    <a16:creationId xmlns:a16="http://schemas.microsoft.com/office/drawing/2014/main" xmlns="" id="{D06BFE78-6E71-4AA5-B6EA-D562F38D9A4A}"/>
                  </a:ext>
                </a:extLst>
              </p:cNvPr>
              <p:cNvSpPr>
                <a:spLocks noChangeShapeType="1"/>
              </p:cNvSpPr>
              <p:nvPr/>
            </p:nvSpPr>
            <p:spPr bwMode="auto">
              <a:xfrm>
                <a:off x="654" y="2899"/>
                <a:ext cx="172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9" name="Line 32">
                <a:extLst>
                  <a:ext uri="{FF2B5EF4-FFF2-40B4-BE49-F238E27FC236}">
                    <a16:creationId xmlns:a16="http://schemas.microsoft.com/office/drawing/2014/main" xmlns="" id="{4D8D0A31-9363-4FBA-82BA-CE19CE74F54D}"/>
                  </a:ext>
                </a:extLst>
              </p:cNvPr>
              <p:cNvSpPr>
                <a:spLocks noChangeShapeType="1"/>
              </p:cNvSpPr>
              <p:nvPr/>
            </p:nvSpPr>
            <p:spPr bwMode="auto">
              <a:xfrm>
                <a:off x="654" y="3225"/>
                <a:ext cx="172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0" name="Line 33">
                <a:extLst>
                  <a:ext uri="{FF2B5EF4-FFF2-40B4-BE49-F238E27FC236}">
                    <a16:creationId xmlns:a16="http://schemas.microsoft.com/office/drawing/2014/main" xmlns="" id="{CF6DFEBB-CE69-4719-98A6-C4DF918F26EB}"/>
                  </a:ext>
                </a:extLst>
              </p:cNvPr>
              <p:cNvSpPr>
                <a:spLocks noChangeShapeType="1"/>
              </p:cNvSpPr>
              <p:nvPr/>
            </p:nvSpPr>
            <p:spPr bwMode="auto">
              <a:xfrm>
                <a:off x="654" y="3551"/>
                <a:ext cx="1728"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1" name="Line 34">
                <a:extLst>
                  <a:ext uri="{FF2B5EF4-FFF2-40B4-BE49-F238E27FC236}">
                    <a16:creationId xmlns:a16="http://schemas.microsoft.com/office/drawing/2014/main" xmlns="" id="{0A0FB657-89A2-45CE-9046-C279A02FE876}"/>
                  </a:ext>
                </a:extLst>
              </p:cNvPr>
              <p:cNvSpPr>
                <a:spLocks noChangeShapeType="1"/>
              </p:cNvSpPr>
              <p:nvPr/>
            </p:nvSpPr>
            <p:spPr bwMode="auto">
              <a:xfrm>
                <a:off x="654" y="2573"/>
                <a:ext cx="0" cy="97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2" name="Line 35">
                <a:extLst>
                  <a:ext uri="{FF2B5EF4-FFF2-40B4-BE49-F238E27FC236}">
                    <a16:creationId xmlns:a16="http://schemas.microsoft.com/office/drawing/2014/main" xmlns="" id="{D2E233A5-71BC-4463-A8D2-BEC08129A21B}"/>
                  </a:ext>
                </a:extLst>
              </p:cNvPr>
              <p:cNvSpPr>
                <a:spLocks noChangeShapeType="1"/>
              </p:cNvSpPr>
              <p:nvPr/>
            </p:nvSpPr>
            <p:spPr bwMode="auto">
              <a:xfrm>
                <a:off x="1518" y="2573"/>
                <a:ext cx="0" cy="97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3" name="Line 36">
                <a:extLst>
                  <a:ext uri="{FF2B5EF4-FFF2-40B4-BE49-F238E27FC236}">
                    <a16:creationId xmlns:a16="http://schemas.microsoft.com/office/drawing/2014/main" xmlns="" id="{4E91789D-75A4-4665-A8AF-18E8C23CDDDC}"/>
                  </a:ext>
                </a:extLst>
              </p:cNvPr>
              <p:cNvSpPr>
                <a:spLocks noChangeShapeType="1"/>
              </p:cNvSpPr>
              <p:nvPr/>
            </p:nvSpPr>
            <p:spPr bwMode="auto">
              <a:xfrm>
                <a:off x="2382" y="2573"/>
                <a:ext cx="0" cy="97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
          <p:nvSpPr>
            <p:cNvPr id="15" name="Text Box 37">
              <a:extLst>
                <a:ext uri="{FF2B5EF4-FFF2-40B4-BE49-F238E27FC236}">
                  <a16:creationId xmlns:a16="http://schemas.microsoft.com/office/drawing/2014/main" xmlns="" id="{A15FDDF0-1E2F-4E4A-9323-F3ED65A5BCE6}"/>
                </a:ext>
              </a:extLst>
            </p:cNvPr>
            <p:cNvSpPr txBox="1">
              <a:spLocks noChangeArrowheads="1"/>
            </p:cNvSpPr>
            <p:nvPr/>
          </p:nvSpPr>
          <p:spPr bwMode="auto">
            <a:xfrm>
              <a:off x="879" y="2493"/>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Essn</a:t>
              </a:r>
            </a:p>
          </p:txBody>
        </p:sp>
        <p:sp>
          <p:nvSpPr>
            <p:cNvPr id="16" name="Text Box 38">
              <a:extLst>
                <a:ext uri="{FF2B5EF4-FFF2-40B4-BE49-F238E27FC236}">
                  <a16:creationId xmlns:a16="http://schemas.microsoft.com/office/drawing/2014/main" xmlns="" id="{556CCAE6-DC1C-43D5-9EF7-9425976E9D6D}"/>
                </a:ext>
              </a:extLst>
            </p:cNvPr>
            <p:cNvSpPr txBox="1">
              <a:spLocks noChangeArrowheads="1"/>
            </p:cNvSpPr>
            <p:nvPr/>
          </p:nvSpPr>
          <p:spPr bwMode="auto">
            <a:xfrm>
              <a:off x="1783" y="2497"/>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Pno</a:t>
              </a:r>
            </a:p>
          </p:txBody>
        </p:sp>
        <p:sp>
          <p:nvSpPr>
            <p:cNvPr id="17" name="Text Box 39">
              <a:extLst>
                <a:ext uri="{FF2B5EF4-FFF2-40B4-BE49-F238E27FC236}">
                  <a16:creationId xmlns:a16="http://schemas.microsoft.com/office/drawing/2014/main" xmlns="" id="{50E736EB-B361-4F45-A667-299DD793EB72}"/>
                </a:ext>
              </a:extLst>
            </p:cNvPr>
            <p:cNvSpPr txBox="1">
              <a:spLocks noChangeArrowheads="1"/>
            </p:cNvSpPr>
            <p:nvPr/>
          </p:nvSpPr>
          <p:spPr bwMode="auto">
            <a:xfrm>
              <a:off x="676" y="2738"/>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p>
          </p:txBody>
        </p:sp>
        <p:sp>
          <p:nvSpPr>
            <p:cNvPr id="18" name="Text Box 40">
              <a:extLst>
                <a:ext uri="{FF2B5EF4-FFF2-40B4-BE49-F238E27FC236}">
                  <a16:creationId xmlns:a16="http://schemas.microsoft.com/office/drawing/2014/main" xmlns="" id="{74B50F84-9B3D-4348-884D-5F73DC95F601}"/>
                </a:ext>
              </a:extLst>
            </p:cNvPr>
            <p:cNvSpPr txBox="1">
              <a:spLocks noChangeArrowheads="1"/>
            </p:cNvSpPr>
            <p:nvPr/>
          </p:nvSpPr>
          <p:spPr bwMode="auto">
            <a:xfrm>
              <a:off x="1885" y="273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5</a:t>
              </a:r>
            </a:p>
          </p:txBody>
        </p:sp>
        <p:sp>
          <p:nvSpPr>
            <p:cNvPr id="19" name="Text Box 41">
              <a:extLst>
                <a:ext uri="{FF2B5EF4-FFF2-40B4-BE49-F238E27FC236}">
                  <a16:creationId xmlns:a16="http://schemas.microsoft.com/office/drawing/2014/main" xmlns="" id="{B68CA08A-0728-4370-B5A9-1752A090269D}"/>
                </a:ext>
              </a:extLst>
            </p:cNvPr>
            <p:cNvSpPr txBox="1">
              <a:spLocks noChangeArrowheads="1"/>
            </p:cNvSpPr>
            <p:nvPr/>
          </p:nvSpPr>
          <p:spPr bwMode="auto">
            <a:xfrm>
              <a:off x="948" y="2855"/>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20" name="Text Box 42">
              <a:extLst>
                <a:ext uri="{FF2B5EF4-FFF2-40B4-BE49-F238E27FC236}">
                  <a16:creationId xmlns:a16="http://schemas.microsoft.com/office/drawing/2014/main" xmlns="" id="{B9FF396C-590D-469D-8C9C-2B08E4039788}"/>
                </a:ext>
              </a:extLst>
            </p:cNvPr>
            <p:cNvSpPr txBox="1">
              <a:spLocks noChangeArrowheads="1"/>
            </p:cNvSpPr>
            <p:nvPr/>
          </p:nvSpPr>
          <p:spPr bwMode="auto">
            <a:xfrm>
              <a:off x="1863" y="2845"/>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grpSp>
      <p:grpSp>
        <p:nvGrpSpPr>
          <p:cNvPr id="6" name="Group 5">
            <a:extLst>
              <a:ext uri="{FF2B5EF4-FFF2-40B4-BE49-F238E27FC236}">
                <a16:creationId xmlns:a16="http://schemas.microsoft.com/office/drawing/2014/main" xmlns="" id="{5CD83DBF-6B01-4DB8-A617-995BFE3128E5}"/>
              </a:ext>
            </a:extLst>
          </p:cNvPr>
          <p:cNvGrpSpPr>
            <a:grpSpLocks/>
          </p:cNvGrpSpPr>
          <p:nvPr/>
        </p:nvGrpSpPr>
        <p:grpSpPr bwMode="auto">
          <a:xfrm>
            <a:off x="6647661" y="2915447"/>
            <a:ext cx="1857376" cy="655638"/>
            <a:chOff x="4363" y="1563"/>
            <a:chExt cx="1170" cy="413"/>
          </a:xfrm>
        </p:grpSpPr>
        <p:sp>
          <p:nvSpPr>
            <p:cNvPr id="12" name="Text Box 44">
              <a:extLst>
                <a:ext uri="{FF2B5EF4-FFF2-40B4-BE49-F238E27FC236}">
                  <a16:creationId xmlns:a16="http://schemas.microsoft.com/office/drawing/2014/main" xmlns="" id="{FC8A92B6-5392-4F3C-AB6C-A548B2B93DC5}"/>
                </a:ext>
              </a:extLst>
            </p:cNvPr>
            <p:cNvSpPr txBox="1">
              <a:spLocks noChangeArrowheads="1"/>
            </p:cNvSpPr>
            <p:nvPr/>
          </p:nvSpPr>
          <p:spPr bwMode="auto">
            <a:xfrm>
              <a:off x="4960" y="1688"/>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delete</a:t>
              </a:r>
            </a:p>
          </p:txBody>
        </p:sp>
        <p:sp>
          <p:nvSpPr>
            <p:cNvPr id="13" name="Line 45">
              <a:extLst>
                <a:ext uri="{FF2B5EF4-FFF2-40B4-BE49-F238E27FC236}">
                  <a16:creationId xmlns:a16="http://schemas.microsoft.com/office/drawing/2014/main" xmlns="" id="{F21A3DA3-CBE2-4A2D-9629-D43F64B202AE}"/>
                </a:ext>
              </a:extLst>
            </p:cNvPr>
            <p:cNvSpPr>
              <a:spLocks noChangeShapeType="1"/>
            </p:cNvSpPr>
            <p:nvPr/>
          </p:nvSpPr>
          <p:spPr bwMode="auto">
            <a:xfrm flipH="1" flipV="1">
              <a:off x="4363" y="1563"/>
              <a:ext cx="621" cy="259"/>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
        <p:nvSpPr>
          <p:cNvPr id="7" name="Text Box 46">
            <a:extLst>
              <a:ext uri="{FF2B5EF4-FFF2-40B4-BE49-F238E27FC236}">
                <a16:creationId xmlns:a16="http://schemas.microsoft.com/office/drawing/2014/main" xmlns="" id="{67D33C2A-809B-4F1B-B427-F65A8C91C899}"/>
              </a:ext>
            </a:extLst>
          </p:cNvPr>
          <p:cNvSpPr txBox="1">
            <a:spLocks noChangeArrowheads="1"/>
          </p:cNvSpPr>
          <p:nvPr/>
        </p:nvSpPr>
        <p:spPr bwMode="auto">
          <a:xfrm>
            <a:off x="1323182" y="4048919"/>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Works-on</a:t>
            </a:r>
          </a:p>
        </p:txBody>
      </p:sp>
      <p:sp>
        <p:nvSpPr>
          <p:cNvPr id="8" name="AutoShape 47">
            <a:extLst>
              <a:ext uri="{FF2B5EF4-FFF2-40B4-BE49-F238E27FC236}">
                <a16:creationId xmlns:a16="http://schemas.microsoft.com/office/drawing/2014/main" xmlns="" id="{A0D2D1B6-2100-48BE-9569-327152C73F44}"/>
              </a:ext>
            </a:extLst>
          </p:cNvPr>
          <p:cNvSpPr>
            <a:spLocks noChangeArrowheads="1"/>
          </p:cNvSpPr>
          <p:nvPr/>
        </p:nvSpPr>
        <p:spPr bwMode="auto">
          <a:xfrm>
            <a:off x="3607594" y="3710781"/>
            <a:ext cx="485775" cy="533400"/>
          </a:xfrm>
          <a:prstGeom prst="downArrow">
            <a:avLst>
              <a:gd name="adj1" fmla="val 50000"/>
              <a:gd name="adj2" fmla="val 274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nvGrpSpPr>
          <p:cNvPr id="9" name="Group 8">
            <a:extLst>
              <a:ext uri="{FF2B5EF4-FFF2-40B4-BE49-F238E27FC236}">
                <a16:creationId xmlns:a16="http://schemas.microsoft.com/office/drawing/2014/main" xmlns="" id="{B99C490B-ADBE-46DF-BBE2-B93D2AD00D31}"/>
              </a:ext>
            </a:extLst>
          </p:cNvPr>
          <p:cNvGrpSpPr>
            <a:grpSpLocks/>
          </p:cNvGrpSpPr>
          <p:nvPr/>
        </p:nvGrpSpPr>
        <p:grpSpPr bwMode="auto">
          <a:xfrm>
            <a:off x="4293398" y="5006181"/>
            <a:ext cx="1857376" cy="655638"/>
            <a:chOff x="4363" y="1563"/>
            <a:chExt cx="1170" cy="413"/>
          </a:xfrm>
        </p:grpSpPr>
        <p:sp>
          <p:nvSpPr>
            <p:cNvPr id="10" name="Text Box 49">
              <a:extLst>
                <a:ext uri="{FF2B5EF4-FFF2-40B4-BE49-F238E27FC236}">
                  <a16:creationId xmlns:a16="http://schemas.microsoft.com/office/drawing/2014/main" xmlns="" id="{16E6D851-0FAC-46CA-8E17-BF351FB39FF4}"/>
                </a:ext>
              </a:extLst>
            </p:cNvPr>
            <p:cNvSpPr txBox="1">
              <a:spLocks noChangeArrowheads="1"/>
            </p:cNvSpPr>
            <p:nvPr/>
          </p:nvSpPr>
          <p:spPr bwMode="auto">
            <a:xfrm>
              <a:off x="4960" y="1688"/>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delete</a:t>
              </a:r>
            </a:p>
          </p:txBody>
        </p:sp>
        <p:sp>
          <p:nvSpPr>
            <p:cNvPr id="11" name="Line 50">
              <a:extLst>
                <a:ext uri="{FF2B5EF4-FFF2-40B4-BE49-F238E27FC236}">
                  <a16:creationId xmlns:a16="http://schemas.microsoft.com/office/drawing/2014/main" xmlns="" id="{B024B24D-7231-49AC-916B-79D9B7528778}"/>
                </a:ext>
              </a:extLst>
            </p:cNvPr>
            <p:cNvSpPr>
              <a:spLocks noChangeShapeType="1"/>
            </p:cNvSpPr>
            <p:nvPr/>
          </p:nvSpPr>
          <p:spPr bwMode="auto">
            <a:xfrm flipH="1" flipV="1">
              <a:off x="4363" y="1563"/>
              <a:ext cx="621" cy="259"/>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Tree>
    <p:extLst>
      <p:ext uri="{BB962C8B-B14F-4D97-AF65-F5344CB8AC3E}">
        <p14:creationId xmlns:p14="http://schemas.microsoft.com/office/powerpoint/2010/main" val="188856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5B515D9C-AF10-4E08-860C-7DE4301C99B4}"/>
              </a:ext>
            </a:extLst>
          </p:cNvPr>
          <p:cNvSpPr txBox="1">
            <a:spLocks noChangeArrowheads="1"/>
          </p:cNvSpPr>
          <p:nvPr/>
        </p:nvSpPr>
        <p:spPr bwMode="auto">
          <a:xfrm>
            <a:off x="750888" y="588963"/>
            <a:ext cx="649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cascade – a strategy to enforce referential integrity  </a:t>
            </a:r>
          </a:p>
        </p:txBody>
      </p:sp>
      <p:sp>
        <p:nvSpPr>
          <p:cNvPr id="3" name="Text Box 3">
            <a:extLst>
              <a:ext uri="{FF2B5EF4-FFF2-40B4-BE49-F238E27FC236}">
                <a16:creationId xmlns:a16="http://schemas.microsoft.com/office/drawing/2014/main" xmlns="" id="{466C889C-4A47-4738-B7E2-EB40853EF49A}"/>
              </a:ext>
            </a:extLst>
          </p:cNvPr>
          <p:cNvSpPr txBox="1">
            <a:spLocks noChangeArrowheads="1"/>
          </p:cNvSpPr>
          <p:nvPr/>
        </p:nvSpPr>
        <p:spPr bwMode="auto">
          <a:xfrm>
            <a:off x="2103438" y="58118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eaLnBrk="1" hangingPunct="1"/>
            <a:endParaRPr lang="en-US" altLang="en-US">
              <a:latin typeface="Times New Roman" panose="02020603050405020304" pitchFamily="18" charset="0"/>
            </a:endParaRPr>
          </a:p>
        </p:txBody>
      </p:sp>
      <p:sp>
        <p:nvSpPr>
          <p:cNvPr id="4" name="Text Box 4">
            <a:extLst>
              <a:ext uri="{FF2B5EF4-FFF2-40B4-BE49-F238E27FC236}">
                <a16:creationId xmlns:a16="http://schemas.microsoft.com/office/drawing/2014/main" xmlns="" id="{53A905E2-2D72-411B-9FDE-284888E05BAC}"/>
              </a:ext>
            </a:extLst>
          </p:cNvPr>
          <p:cNvSpPr txBox="1">
            <a:spLocks noChangeArrowheads="1"/>
          </p:cNvSpPr>
          <p:nvPr/>
        </p:nvSpPr>
        <p:spPr bwMode="auto">
          <a:xfrm>
            <a:off x="823913" y="3713163"/>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Employee</a:t>
            </a:r>
          </a:p>
        </p:txBody>
      </p:sp>
      <p:grpSp>
        <p:nvGrpSpPr>
          <p:cNvPr id="5" name="Group 4">
            <a:extLst>
              <a:ext uri="{FF2B5EF4-FFF2-40B4-BE49-F238E27FC236}">
                <a16:creationId xmlns:a16="http://schemas.microsoft.com/office/drawing/2014/main" xmlns="" id="{86E4FF53-6845-44DD-92C9-7CB48B0DB875}"/>
              </a:ext>
            </a:extLst>
          </p:cNvPr>
          <p:cNvGrpSpPr>
            <a:grpSpLocks/>
          </p:cNvGrpSpPr>
          <p:nvPr/>
        </p:nvGrpSpPr>
        <p:grpSpPr bwMode="auto">
          <a:xfrm>
            <a:off x="5853117" y="4913313"/>
            <a:ext cx="1857376" cy="655638"/>
            <a:chOff x="4363" y="1563"/>
            <a:chExt cx="1170" cy="413"/>
          </a:xfrm>
        </p:grpSpPr>
        <p:sp>
          <p:nvSpPr>
            <p:cNvPr id="75" name="Text Box 6">
              <a:extLst>
                <a:ext uri="{FF2B5EF4-FFF2-40B4-BE49-F238E27FC236}">
                  <a16:creationId xmlns:a16="http://schemas.microsoft.com/office/drawing/2014/main" xmlns="" id="{C4898603-67AE-46D6-9B8C-2EC9B4A1F07E}"/>
                </a:ext>
              </a:extLst>
            </p:cNvPr>
            <p:cNvSpPr txBox="1">
              <a:spLocks noChangeArrowheads="1"/>
            </p:cNvSpPr>
            <p:nvPr/>
          </p:nvSpPr>
          <p:spPr bwMode="auto">
            <a:xfrm>
              <a:off x="4960" y="1688"/>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delete</a:t>
              </a:r>
            </a:p>
          </p:txBody>
        </p:sp>
        <p:sp>
          <p:nvSpPr>
            <p:cNvPr id="76" name="Line 7">
              <a:extLst>
                <a:ext uri="{FF2B5EF4-FFF2-40B4-BE49-F238E27FC236}">
                  <a16:creationId xmlns:a16="http://schemas.microsoft.com/office/drawing/2014/main" xmlns="" id="{863E9A03-BFA9-4976-A0B3-EB29D81AECAE}"/>
                </a:ext>
              </a:extLst>
            </p:cNvPr>
            <p:cNvSpPr>
              <a:spLocks noChangeShapeType="1"/>
            </p:cNvSpPr>
            <p:nvPr/>
          </p:nvSpPr>
          <p:spPr bwMode="auto">
            <a:xfrm flipH="1" flipV="1">
              <a:off x="4363" y="1563"/>
              <a:ext cx="621" cy="259"/>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grpSp>
        <p:nvGrpSpPr>
          <p:cNvPr id="6" name="Group 5">
            <a:extLst>
              <a:ext uri="{FF2B5EF4-FFF2-40B4-BE49-F238E27FC236}">
                <a16:creationId xmlns:a16="http://schemas.microsoft.com/office/drawing/2014/main" xmlns="" id="{AC262B42-FC6A-45E0-8AAF-1A84B4570B0F}"/>
              </a:ext>
            </a:extLst>
          </p:cNvPr>
          <p:cNvGrpSpPr>
            <a:grpSpLocks/>
          </p:cNvGrpSpPr>
          <p:nvPr/>
        </p:nvGrpSpPr>
        <p:grpSpPr bwMode="auto">
          <a:xfrm>
            <a:off x="747713" y="4170363"/>
            <a:ext cx="5257800" cy="1828800"/>
            <a:chOff x="960" y="2352"/>
            <a:chExt cx="3840" cy="1152"/>
          </a:xfrm>
        </p:grpSpPr>
        <p:grpSp>
          <p:nvGrpSpPr>
            <p:cNvPr id="45" name="Group 44">
              <a:extLst>
                <a:ext uri="{FF2B5EF4-FFF2-40B4-BE49-F238E27FC236}">
                  <a16:creationId xmlns:a16="http://schemas.microsoft.com/office/drawing/2014/main" xmlns="" id="{FA8B2E83-3588-4B35-BBE7-F8A6E81CF633}"/>
                </a:ext>
              </a:extLst>
            </p:cNvPr>
            <p:cNvGrpSpPr>
              <a:grpSpLocks/>
            </p:cNvGrpSpPr>
            <p:nvPr/>
          </p:nvGrpSpPr>
          <p:grpSpPr bwMode="auto">
            <a:xfrm>
              <a:off x="960" y="2400"/>
              <a:ext cx="3840" cy="1104"/>
              <a:chOff x="960" y="2400"/>
              <a:chExt cx="3840" cy="1304"/>
            </a:xfrm>
          </p:grpSpPr>
          <p:sp>
            <p:nvSpPr>
              <p:cNvPr id="54" name="Rectangle 53">
                <a:extLst>
                  <a:ext uri="{FF2B5EF4-FFF2-40B4-BE49-F238E27FC236}">
                    <a16:creationId xmlns:a16="http://schemas.microsoft.com/office/drawing/2014/main" xmlns="" id="{387630B0-37AE-48AF-82D5-1B956FFC20CF}"/>
                  </a:ext>
                </a:extLst>
              </p:cNvPr>
              <p:cNvSpPr>
                <a:spLocks noChangeArrowheads="1"/>
              </p:cNvSpPr>
              <p:nvPr/>
            </p:nvSpPr>
            <p:spPr bwMode="auto">
              <a:xfrm>
                <a:off x="3520" y="3378"/>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5" name="Rectangle 54">
                <a:extLst>
                  <a:ext uri="{FF2B5EF4-FFF2-40B4-BE49-F238E27FC236}">
                    <a16:creationId xmlns:a16="http://schemas.microsoft.com/office/drawing/2014/main" xmlns="" id="{03FEAA2F-9C2E-458D-9F6D-3F28DB3B9435}"/>
                  </a:ext>
                </a:extLst>
              </p:cNvPr>
              <p:cNvSpPr>
                <a:spLocks noChangeArrowheads="1"/>
              </p:cNvSpPr>
              <p:nvPr/>
            </p:nvSpPr>
            <p:spPr bwMode="auto">
              <a:xfrm>
                <a:off x="2240" y="3378"/>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6" name="Rectangle 55">
                <a:extLst>
                  <a:ext uri="{FF2B5EF4-FFF2-40B4-BE49-F238E27FC236}">
                    <a16:creationId xmlns:a16="http://schemas.microsoft.com/office/drawing/2014/main" xmlns="" id="{A78856AF-1055-4B32-ACE0-04B0ED1C7590}"/>
                  </a:ext>
                </a:extLst>
              </p:cNvPr>
              <p:cNvSpPr>
                <a:spLocks noChangeArrowheads="1"/>
              </p:cNvSpPr>
              <p:nvPr/>
            </p:nvSpPr>
            <p:spPr bwMode="auto">
              <a:xfrm>
                <a:off x="960" y="3378"/>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7" name="Rectangle 56">
                <a:extLst>
                  <a:ext uri="{FF2B5EF4-FFF2-40B4-BE49-F238E27FC236}">
                    <a16:creationId xmlns:a16="http://schemas.microsoft.com/office/drawing/2014/main" xmlns="" id="{807808CA-5CFF-4AAD-B19A-A044A25D2EE5}"/>
                  </a:ext>
                </a:extLst>
              </p:cNvPr>
              <p:cNvSpPr>
                <a:spLocks noChangeArrowheads="1"/>
              </p:cNvSpPr>
              <p:nvPr/>
            </p:nvSpPr>
            <p:spPr bwMode="auto">
              <a:xfrm>
                <a:off x="3520" y="3052"/>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8" name="Rectangle 57">
                <a:extLst>
                  <a:ext uri="{FF2B5EF4-FFF2-40B4-BE49-F238E27FC236}">
                    <a16:creationId xmlns:a16="http://schemas.microsoft.com/office/drawing/2014/main" xmlns="" id="{D1189822-E574-4714-8EAF-1F1E8C800750}"/>
                  </a:ext>
                </a:extLst>
              </p:cNvPr>
              <p:cNvSpPr>
                <a:spLocks noChangeArrowheads="1"/>
              </p:cNvSpPr>
              <p:nvPr/>
            </p:nvSpPr>
            <p:spPr bwMode="auto">
              <a:xfrm>
                <a:off x="2240" y="3052"/>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9" name="Rectangle 58">
                <a:extLst>
                  <a:ext uri="{FF2B5EF4-FFF2-40B4-BE49-F238E27FC236}">
                    <a16:creationId xmlns:a16="http://schemas.microsoft.com/office/drawing/2014/main" xmlns="" id="{B6998144-0934-4958-8E81-386CA22D2C1F}"/>
                  </a:ext>
                </a:extLst>
              </p:cNvPr>
              <p:cNvSpPr>
                <a:spLocks noChangeArrowheads="1"/>
              </p:cNvSpPr>
              <p:nvPr/>
            </p:nvSpPr>
            <p:spPr bwMode="auto">
              <a:xfrm>
                <a:off x="960" y="3052"/>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0" name="Rectangle 59">
                <a:extLst>
                  <a:ext uri="{FF2B5EF4-FFF2-40B4-BE49-F238E27FC236}">
                    <a16:creationId xmlns:a16="http://schemas.microsoft.com/office/drawing/2014/main" xmlns="" id="{CD0D1D65-DD35-48CB-B820-13B368752253}"/>
                  </a:ext>
                </a:extLst>
              </p:cNvPr>
              <p:cNvSpPr>
                <a:spLocks noChangeArrowheads="1"/>
              </p:cNvSpPr>
              <p:nvPr/>
            </p:nvSpPr>
            <p:spPr bwMode="auto">
              <a:xfrm>
                <a:off x="3520" y="2726"/>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1" name="Rectangle 60">
                <a:extLst>
                  <a:ext uri="{FF2B5EF4-FFF2-40B4-BE49-F238E27FC236}">
                    <a16:creationId xmlns:a16="http://schemas.microsoft.com/office/drawing/2014/main" xmlns="" id="{25D8AFB5-27BD-4F3C-90A9-B1590B6AA10F}"/>
                  </a:ext>
                </a:extLst>
              </p:cNvPr>
              <p:cNvSpPr>
                <a:spLocks noChangeArrowheads="1"/>
              </p:cNvSpPr>
              <p:nvPr/>
            </p:nvSpPr>
            <p:spPr bwMode="auto">
              <a:xfrm>
                <a:off x="2240" y="2726"/>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2" name="Rectangle 61">
                <a:extLst>
                  <a:ext uri="{FF2B5EF4-FFF2-40B4-BE49-F238E27FC236}">
                    <a16:creationId xmlns:a16="http://schemas.microsoft.com/office/drawing/2014/main" xmlns="" id="{6F5BFCD0-2342-4FBE-A75F-EF23BA572F43}"/>
                  </a:ext>
                </a:extLst>
              </p:cNvPr>
              <p:cNvSpPr>
                <a:spLocks noChangeArrowheads="1"/>
              </p:cNvSpPr>
              <p:nvPr/>
            </p:nvSpPr>
            <p:spPr bwMode="auto">
              <a:xfrm>
                <a:off x="960" y="2726"/>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3" name="Rectangle 62">
                <a:extLst>
                  <a:ext uri="{FF2B5EF4-FFF2-40B4-BE49-F238E27FC236}">
                    <a16:creationId xmlns:a16="http://schemas.microsoft.com/office/drawing/2014/main" xmlns="" id="{04116524-6B7B-416E-8B0A-509473759824}"/>
                  </a:ext>
                </a:extLst>
              </p:cNvPr>
              <p:cNvSpPr>
                <a:spLocks noChangeArrowheads="1"/>
              </p:cNvSpPr>
              <p:nvPr/>
            </p:nvSpPr>
            <p:spPr bwMode="auto">
              <a:xfrm>
                <a:off x="3520" y="2400"/>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4" name="Rectangle 63">
                <a:extLst>
                  <a:ext uri="{FF2B5EF4-FFF2-40B4-BE49-F238E27FC236}">
                    <a16:creationId xmlns:a16="http://schemas.microsoft.com/office/drawing/2014/main" xmlns="" id="{23A8F200-8F11-44AA-AAA4-29077960965D}"/>
                  </a:ext>
                </a:extLst>
              </p:cNvPr>
              <p:cNvSpPr>
                <a:spLocks noChangeArrowheads="1"/>
              </p:cNvSpPr>
              <p:nvPr/>
            </p:nvSpPr>
            <p:spPr bwMode="auto">
              <a:xfrm>
                <a:off x="2240" y="2400"/>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5" name="Rectangle 64">
                <a:extLst>
                  <a:ext uri="{FF2B5EF4-FFF2-40B4-BE49-F238E27FC236}">
                    <a16:creationId xmlns:a16="http://schemas.microsoft.com/office/drawing/2014/main" xmlns="" id="{2C3FE5C7-E752-423E-AC9A-E878D9D80857}"/>
                  </a:ext>
                </a:extLst>
              </p:cNvPr>
              <p:cNvSpPr>
                <a:spLocks noChangeArrowheads="1"/>
              </p:cNvSpPr>
              <p:nvPr/>
            </p:nvSpPr>
            <p:spPr bwMode="auto">
              <a:xfrm>
                <a:off x="960" y="2400"/>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6" name="Line 22">
                <a:extLst>
                  <a:ext uri="{FF2B5EF4-FFF2-40B4-BE49-F238E27FC236}">
                    <a16:creationId xmlns:a16="http://schemas.microsoft.com/office/drawing/2014/main" xmlns="" id="{A48FDDE6-868A-43F7-888B-4FD9D5993456}"/>
                  </a:ext>
                </a:extLst>
              </p:cNvPr>
              <p:cNvSpPr>
                <a:spLocks noChangeShapeType="1"/>
              </p:cNvSpPr>
              <p:nvPr/>
            </p:nvSpPr>
            <p:spPr bwMode="auto">
              <a:xfrm>
                <a:off x="960" y="2400"/>
                <a:ext cx="384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7" name="Line 23">
                <a:extLst>
                  <a:ext uri="{FF2B5EF4-FFF2-40B4-BE49-F238E27FC236}">
                    <a16:creationId xmlns:a16="http://schemas.microsoft.com/office/drawing/2014/main" xmlns="" id="{970CD030-3DFB-4BB0-8A7A-40756F99EF03}"/>
                  </a:ext>
                </a:extLst>
              </p:cNvPr>
              <p:cNvSpPr>
                <a:spLocks noChangeShapeType="1"/>
              </p:cNvSpPr>
              <p:nvPr/>
            </p:nvSpPr>
            <p:spPr bwMode="auto">
              <a:xfrm>
                <a:off x="960" y="2726"/>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8" name="Line 24">
                <a:extLst>
                  <a:ext uri="{FF2B5EF4-FFF2-40B4-BE49-F238E27FC236}">
                    <a16:creationId xmlns:a16="http://schemas.microsoft.com/office/drawing/2014/main" xmlns="" id="{280C9B90-5293-492F-A884-1DD817E5A736}"/>
                  </a:ext>
                </a:extLst>
              </p:cNvPr>
              <p:cNvSpPr>
                <a:spLocks noChangeShapeType="1"/>
              </p:cNvSpPr>
              <p:nvPr/>
            </p:nvSpPr>
            <p:spPr bwMode="auto">
              <a:xfrm>
                <a:off x="960" y="3052"/>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9" name="Line 25">
                <a:extLst>
                  <a:ext uri="{FF2B5EF4-FFF2-40B4-BE49-F238E27FC236}">
                    <a16:creationId xmlns:a16="http://schemas.microsoft.com/office/drawing/2014/main" xmlns="" id="{94646CA5-7B90-419F-9C0C-7579337D857D}"/>
                  </a:ext>
                </a:extLst>
              </p:cNvPr>
              <p:cNvSpPr>
                <a:spLocks noChangeShapeType="1"/>
              </p:cNvSpPr>
              <p:nvPr/>
            </p:nvSpPr>
            <p:spPr bwMode="auto">
              <a:xfrm>
                <a:off x="960" y="3378"/>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70" name="Line 26">
                <a:extLst>
                  <a:ext uri="{FF2B5EF4-FFF2-40B4-BE49-F238E27FC236}">
                    <a16:creationId xmlns:a16="http://schemas.microsoft.com/office/drawing/2014/main" xmlns="" id="{D854739D-DF6E-40B5-BAFD-C94733149ED6}"/>
                  </a:ext>
                </a:extLst>
              </p:cNvPr>
              <p:cNvSpPr>
                <a:spLocks noChangeShapeType="1"/>
              </p:cNvSpPr>
              <p:nvPr/>
            </p:nvSpPr>
            <p:spPr bwMode="auto">
              <a:xfrm>
                <a:off x="960" y="3704"/>
                <a:ext cx="384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71" name="Line 27">
                <a:extLst>
                  <a:ext uri="{FF2B5EF4-FFF2-40B4-BE49-F238E27FC236}">
                    <a16:creationId xmlns:a16="http://schemas.microsoft.com/office/drawing/2014/main" xmlns="" id="{38142311-05D2-4B36-BD3C-DD9AD243D219}"/>
                  </a:ext>
                </a:extLst>
              </p:cNvPr>
              <p:cNvSpPr>
                <a:spLocks noChangeShapeType="1"/>
              </p:cNvSpPr>
              <p:nvPr/>
            </p:nvSpPr>
            <p:spPr bwMode="auto">
              <a:xfrm>
                <a:off x="960" y="2400"/>
                <a:ext cx="0" cy="130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72" name="Line 28">
                <a:extLst>
                  <a:ext uri="{FF2B5EF4-FFF2-40B4-BE49-F238E27FC236}">
                    <a16:creationId xmlns:a16="http://schemas.microsoft.com/office/drawing/2014/main" xmlns="" id="{EAAD381E-41A3-4356-A2E7-CF2ED072AA85}"/>
                  </a:ext>
                </a:extLst>
              </p:cNvPr>
              <p:cNvSpPr>
                <a:spLocks noChangeShapeType="1"/>
              </p:cNvSpPr>
              <p:nvPr/>
            </p:nvSpPr>
            <p:spPr bwMode="auto">
              <a:xfrm>
                <a:off x="2240" y="2400"/>
                <a:ext cx="0" cy="1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73" name="Line 29">
                <a:extLst>
                  <a:ext uri="{FF2B5EF4-FFF2-40B4-BE49-F238E27FC236}">
                    <a16:creationId xmlns:a16="http://schemas.microsoft.com/office/drawing/2014/main" xmlns="" id="{250AF87F-05B8-4FC8-8FB2-160D973D76D9}"/>
                  </a:ext>
                </a:extLst>
              </p:cNvPr>
              <p:cNvSpPr>
                <a:spLocks noChangeShapeType="1"/>
              </p:cNvSpPr>
              <p:nvPr/>
            </p:nvSpPr>
            <p:spPr bwMode="auto">
              <a:xfrm>
                <a:off x="3520" y="2400"/>
                <a:ext cx="0" cy="1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74" name="Line 30">
                <a:extLst>
                  <a:ext uri="{FF2B5EF4-FFF2-40B4-BE49-F238E27FC236}">
                    <a16:creationId xmlns:a16="http://schemas.microsoft.com/office/drawing/2014/main" xmlns="" id="{D5E36883-EC30-493B-A851-A16C6A986172}"/>
                  </a:ext>
                </a:extLst>
              </p:cNvPr>
              <p:cNvSpPr>
                <a:spLocks noChangeShapeType="1"/>
              </p:cNvSpPr>
              <p:nvPr/>
            </p:nvSpPr>
            <p:spPr bwMode="auto">
              <a:xfrm>
                <a:off x="4800" y="2400"/>
                <a:ext cx="0" cy="130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
          <p:nvSpPr>
            <p:cNvPr id="46" name="Text Box 31">
              <a:extLst>
                <a:ext uri="{FF2B5EF4-FFF2-40B4-BE49-F238E27FC236}">
                  <a16:creationId xmlns:a16="http://schemas.microsoft.com/office/drawing/2014/main" xmlns="" id="{1A02C06F-AF53-4342-9F48-3DA31F3BA51A}"/>
                </a:ext>
              </a:extLst>
            </p:cNvPr>
            <p:cNvSpPr txBox="1">
              <a:spLocks noChangeArrowheads="1"/>
            </p:cNvSpPr>
            <p:nvPr/>
          </p:nvSpPr>
          <p:spPr bwMode="auto">
            <a:xfrm>
              <a:off x="1392" y="2376"/>
              <a:ext cx="4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eaLnBrk="1" hangingPunct="1"/>
              <a:r>
                <a:rPr lang="en-US" altLang="en-US" u="sng">
                  <a:latin typeface="Times" panose="02020603050405020304" pitchFamily="18" charset="0"/>
                </a:rPr>
                <a:t>ssn</a:t>
              </a:r>
            </a:p>
          </p:txBody>
        </p:sp>
        <p:sp>
          <p:nvSpPr>
            <p:cNvPr id="47" name="Text Box 32">
              <a:extLst>
                <a:ext uri="{FF2B5EF4-FFF2-40B4-BE49-F238E27FC236}">
                  <a16:creationId xmlns:a16="http://schemas.microsoft.com/office/drawing/2014/main" xmlns="" id="{A81DEE3A-6A34-45D8-A954-69856EA79DDA}"/>
                </a:ext>
              </a:extLst>
            </p:cNvPr>
            <p:cNvSpPr txBox="1">
              <a:spLocks noChangeArrowheads="1"/>
            </p:cNvSpPr>
            <p:nvPr/>
          </p:nvSpPr>
          <p:spPr bwMode="auto">
            <a:xfrm>
              <a:off x="3696" y="2388"/>
              <a:ext cx="10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eaLnBrk="1" hangingPunct="1"/>
              <a:r>
                <a:rPr lang="en-US" altLang="en-US">
                  <a:latin typeface="Times" panose="02020603050405020304" pitchFamily="18" charset="0"/>
                </a:rPr>
                <a:t>supervisor</a:t>
              </a:r>
            </a:p>
          </p:txBody>
        </p:sp>
        <p:sp>
          <p:nvSpPr>
            <p:cNvPr id="48" name="Text Box 33">
              <a:extLst>
                <a:ext uri="{FF2B5EF4-FFF2-40B4-BE49-F238E27FC236}">
                  <a16:creationId xmlns:a16="http://schemas.microsoft.com/office/drawing/2014/main" xmlns="" id="{11DACC3B-F51A-4FA2-BF86-BB6A1E0F9BFA}"/>
                </a:ext>
              </a:extLst>
            </p:cNvPr>
            <p:cNvSpPr txBox="1">
              <a:spLocks noChangeArrowheads="1"/>
            </p:cNvSpPr>
            <p:nvPr/>
          </p:nvSpPr>
          <p:spPr bwMode="auto">
            <a:xfrm>
              <a:off x="2688" y="2352"/>
              <a:ext cx="5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 ...</a:t>
              </a:r>
              <a:endParaRPr lang="en-US" altLang="en-US">
                <a:latin typeface="Times New Roman" panose="02020603050405020304" pitchFamily="18" charset="0"/>
              </a:endParaRPr>
            </a:p>
          </p:txBody>
        </p:sp>
        <p:sp>
          <p:nvSpPr>
            <p:cNvPr id="49" name="Text Box 34">
              <a:extLst>
                <a:ext uri="{FF2B5EF4-FFF2-40B4-BE49-F238E27FC236}">
                  <a16:creationId xmlns:a16="http://schemas.microsoft.com/office/drawing/2014/main" xmlns="" id="{6D6EA1CA-62BE-4B39-A159-3939EF67D9EC}"/>
                </a:ext>
              </a:extLst>
            </p:cNvPr>
            <p:cNvSpPr txBox="1">
              <a:spLocks noChangeArrowheads="1"/>
            </p:cNvSpPr>
            <p:nvPr/>
          </p:nvSpPr>
          <p:spPr bwMode="auto">
            <a:xfrm>
              <a:off x="1152" y="2700"/>
              <a:ext cx="9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endParaRPr lang="en-US" altLang="en-US">
                <a:latin typeface="Times New Roman" panose="02020603050405020304" pitchFamily="18" charset="0"/>
              </a:endParaRPr>
            </a:p>
          </p:txBody>
        </p:sp>
        <p:sp>
          <p:nvSpPr>
            <p:cNvPr id="50" name="Text Box 35">
              <a:extLst>
                <a:ext uri="{FF2B5EF4-FFF2-40B4-BE49-F238E27FC236}">
                  <a16:creationId xmlns:a16="http://schemas.microsoft.com/office/drawing/2014/main" xmlns="" id="{65D06A00-CBBF-4BEE-8F25-1F4B924EB3EF}"/>
                </a:ext>
              </a:extLst>
            </p:cNvPr>
            <p:cNvSpPr txBox="1">
              <a:spLocks noChangeArrowheads="1"/>
            </p:cNvSpPr>
            <p:nvPr/>
          </p:nvSpPr>
          <p:spPr bwMode="auto">
            <a:xfrm>
              <a:off x="3744" y="2688"/>
              <a:ext cx="9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234589710</a:t>
              </a:r>
              <a:endParaRPr lang="en-US" altLang="en-US">
                <a:latin typeface="Times New Roman" panose="02020603050405020304" pitchFamily="18" charset="0"/>
              </a:endParaRPr>
            </a:p>
          </p:txBody>
        </p:sp>
        <p:sp>
          <p:nvSpPr>
            <p:cNvPr id="51" name="Text Box 36">
              <a:extLst>
                <a:ext uri="{FF2B5EF4-FFF2-40B4-BE49-F238E27FC236}">
                  <a16:creationId xmlns:a16="http://schemas.microsoft.com/office/drawing/2014/main" xmlns="" id="{59E8D225-6DB8-4F8B-9CD0-A79A24FA44E0}"/>
                </a:ext>
              </a:extLst>
            </p:cNvPr>
            <p:cNvSpPr txBox="1">
              <a:spLocks noChangeArrowheads="1"/>
            </p:cNvSpPr>
            <p:nvPr/>
          </p:nvSpPr>
          <p:spPr bwMode="auto">
            <a:xfrm>
              <a:off x="1152" y="3252"/>
              <a:ext cx="9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234589710</a:t>
              </a:r>
              <a:endParaRPr lang="en-US" altLang="en-US">
                <a:latin typeface="Times New Roman" panose="02020603050405020304" pitchFamily="18" charset="0"/>
              </a:endParaRPr>
            </a:p>
          </p:txBody>
        </p:sp>
        <p:sp>
          <p:nvSpPr>
            <p:cNvPr id="52" name="Text Box 37">
              <a:extLst>
                <a:ext uri="{FF2B5EF4-FFF2-40B4-BE49-F238E27FC236}">
                  <a16:creationId xmlns:a16="http://schemas.microsoft.com/office/drawing/2014/main" xmlns="" id="{626BCF2B-0C5D-4860-8E51-C9C2287825C9}"/>
                </a:ext>
              </a:extLst>
            </p:cNvPr>
            <p:cNvSpPr txBox="1">
              <a:spLocks noChangeArrowheads="1"/>
            </p:cNvSpPr>
            <p:nvPr/>
          </p:nvSpPr>
          <p:spPr bwMode="auto">
            <a:xfrm>
              <a:off x="3984" y="3240"/>
              <a:ext cx="4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latin typeface="Arial" panose="020B0604020202020204" pitchFamily="34" charset="0"/>
                </a:rPr>
                <a:t>null</a:t>
              </a:r>
              <a:endParaRPr lang="en-US" altLang="en-US">
                <a:latin typeface="Arial" panose="020B0604020202020204" pitchFamily="34" charset="0"/>
              </a:endParaRPr>
            </a:p>
          </p:txBody>
        </p:sp>
        <p:sp>
          <p:nvSpPr>
            <p:cNvPr id="53" name="Text Box 38">
              <a:extLst>
                <a:ext uri="{FF2B5EF4-FFF2-40B4-BE49-F238E27FC236}">
                  <a16:creationId xmlns:a16="http://schemas.microsoft.com/office/drawing/2014/main" xmlns="" id="{B0B6A9A5-18E8-4074-A860-21E02600548A}"/>
                </a:ext>
              </a:extLst>
            </p:cNvPr>
            <p:cNvSpPr txBox="1">
              <a:spLocks noChangeArrowheads="1"/>
            </p:cNvSpPr>
            <p:nvPr/>
          </p:nvSpPr>
          <p:spPr bwMode="auto">
            <a:xfrm>
              <a:off x="1344" y="2928"/>
              <a:ext cx="5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 ...</a:t>
              </a:r>
              <a:endParaRPr lang="en-US" altLang="en-US">
                <a:latin typeface="Times New Roman" panose="02020603050405020304" pitchFamily="18" charset="0"/>
              </a:endParaRPr>
            </a:p>
          </p:txBody>
        </p:sp>
      </p:grpSp>
      <p:grpSp>
        <p:nvGrpSpPr>
          <p:cNvPr id="7" name="Group 6">
            <a:extLst>
              <a:ext uri="{FF2B5EF4-FFF2-40B4-BE49-F238E27FC236}">
                <a16:creationId xmlns:a16="http://schemas.microsoft.com/office/drawing/2014/main" xmlns="" id="{71931AD5-2DD1-49D4-BCAC-CBFF503BA34A}"/>
              </a:ext>
            </a:extLst>
          </p:cNvPr>
          <p:cNvGrpSpPr>
            <a:grpSpLocks/>
          </p:cNvGrpSpPr>
          <p:nvPr/>
        </p:nvGrpSpPr>
        <p:grpSpPr bwMode="auto">
          <a:xfrm>
            <a:off x="823913" y="1198563"/>
            <a:ext cx="7572378" cy="2971801"/>
            <a:chOff x="624" y="864"/>
            <a:chExt cx="4770" cy="1872"/>
          </a:xfrm>
        </p:grpSpPr>
        <p:sp>
          <p:nvSpPr>
            <p:cNvPr id="9" name="Text Box 40">
              <a:extLst>
                <a:ext uri="{FF2B5EF4-FFF2-40B4-BE49-F238E27FC236}">
                  <a16:creationId xmlns:a16="http://schemas.microsoft.com/office/drawing/2014/main" xmlns="" id="{16A20148-D93E-477C-99B6-19C8B6B53442}"/>
                </a:ext>
              </a:extLst>
            </p:cNvPr>
            <p:cNvSpPr txBox="1">
              <a:spLocks noChangeArrowheads="1"/>
            </p:cNvSpPr>
            <p:nvPr/>
          </p:nvSpPr>
          <p:spPr bwMode="auto">
            <a:xfrm>
              <a:off x="672" y="864"/>
              <a:ext cx="8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Employee</a:t>
              </a:r>
            </a:p>
          </p:txBody>
        </p:sp>
        <p:grpSp>
          <p:nvGrpSpPr>
            <p:cNvPr id="10" name="Group 9">
              <a:extLst>
                <a:ext uri="{FF2B5EF4-FFF2-40B4-BE49-F238E27FC236}">
                  <a16:creationId xmlns:a16="http://schemas.microsoft.com/office/drawing/2014/main" xmlns="" id="{703DD081-1825-451F-8CA2-E6587F3FD807}"/>
                </a:ext>
              </a:extLst>
            </p:cNvPr>
            <p:cNvGrpSpPr>
              <a:grpSpLocks/>
            </p:cNvGrpSpPr>
            <p:nvPr/>
          </p:nvGrpSpPr>
          <p:grpSpPr bwMode="auto">
            <a:xfrm>
              <a:off x="4224" y="2112"/>
              <a:ext cx="1170" cy="413"/>
              <a:chOff x="4363" y="1563"/>
              <a:chExt cx="1170" cy="413"/>
            </a:xfrm>
          </p:grpSpPr>
          <p:sp>
            <p:nvSpPr>
              <p:cNvPr id="43" name="Text Box 42">
                <a:extLst>
                  <a:ext uri="{FF2B5EF4-FFF2-40B4-BE49-F238E27FC236}">
                    <a16:creationId xmlns:a16="http://schemas.microsoft.com/office/drawing/2014/main" xmlns="" id="{82258FE5-AB30-454B-8C4F-C2EF2F551D8F}"/>
                  </a:ext>
                </a:extLst>
              </p:cNvPr>
              <p:cNvSpPr txBox="1">
                <a:spLocks noChangeArrowheads="1"/>
              </p:cNvSpPr>
              <p:nvPr/>
            </p:nvSpPr>
            <p:spPr bwMode="auto">
              <a:xfrm>
                <a:off x="4960" y="1688"/>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dirty="0">
                    <a:latin typeface="Times" panose="02020603050405020304" pitchFamily="18" charset="0"/>
                  </a:rPr>
                  <a:t>delete</a:t>
                </a:r>
              </a:p>
            </p:txBody>
          </p:sp>
          <p:sp>
            <p:nvSpPr>
              <p:cNvPr id="44" name="Line 43">
                <a:extLst>
                  <a:ext uri="{FF2B5EF4-FFF2-40B4-BE49-F238E27FC236}">
                    <a16:creationId xmlns:a16="http://schemas.microsoft.com/office/drawing/2014/main" xmlns="" id="{38DB6065-3EDF-409A-BD5D-D04FB2853A7A}"/>
                  </a:ext>
                </a:extLst>
              </p:cNvPr>
              <p:cNvSpPr>
                <a:spLocks noChangeShapeType="1"/>
              </p:cNvSpPr>
              <p:nvPr/>
            </p:nvSpPr>
            <p:spPr bwMode="auto">
              <a:xfrm flipH="1" flipV="1">
                <a:off x="4363" y="1563"/>
                <a:ext cx="621" cy="259"/>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
          <p:nvSpPr>
            <p:cNvPr id="11" name="AutoShape 44">
              <a:extLst>
                <a:ext uri="{FF2B5EF4-FFF2-40B4-BE49-F238E27FC236}">
                  <a16:creationId xmlns:a16="http://schemas.microsoft.com/office/drawing/2014/main" xmlns="" id="{C3EDEB2D-BAAF-41B8-B355-0FFC7566CC17}"/>
                </a:ext>
              </a:extLst>
            </p:cNvPr>
            <p:cNvSpPr>
              <a:spLocks noChangeArrowheads="1"/>
            </p:cNvSpPr>
            <p:nvPr/>
          </p:nvSpPr>
          <p:spPr bwMode="auto">
            <a:xfrm>
              <a:off x="2208" y="2400"/>
              <a:ext cx="306" cy="336"/>
            </a:xfrm>
            <a:prstGeom prst="downArrow">
              <a:avLst>
                <a:gd name="adj1" fmla="val 50000"/>
                <a:gd name="adj2" fmla="val 274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nvGrpSpPr>
            <p:cNvPr id="12" name="Group 11">
              <a:extLst>
                <a:ext uri="{FF2B5EF4-FFF2-40B4-BE49-F238E27FC236}">
                  <a16:creationId xmlns:a16="http://schemas.microsoft.com/office/drawing/2014/main" xmlns="" id="{4662F41D-CE48-4955-B72A-C8939570F2B6}"/>
                </a:ext>
              </a:extLst>
            </p:cNvPr>
            <p:cNvGrpSpPr>
              <a:grpSpLocks/>
            </p:cNvGrpSpPr>
            <p:nvPr/>
          </p:nvGrpSpPr>
          <p:grpSpPr bwMode="auto">
            <a:xfrm>
              <a:off x="624" y="1152"/>
              <a:ext cx="3840" cy="1152"/>
              <a:chOff x="960" y="2352"/>
              <a:chExt cx="3840" cy="1152"/>
            </a:xfrm>
          </p:grpSpPr>
          <p:grpSp>
            <p:nvGrpSpPr>
              <p:cNvPr id="13" name="Group 12">
                <a:extLst>
                  <a:ext uri="{FF2B5EF4-FFF2-40B4-BE49-F238E27FC236}">
                    <a16:creationId xmlns:a16="http://schemas.microsoft.com/office/drawing/2014/main" xmlns="" id="{A2A8A0EB-A879-4D51-AFBC-E5D086A8758D}"/>
                  </a:ext>
                </a:extLst>
              </p:cNvPr>
              <p:cNvGrpSpPr>
                <a:grpSpLocks/>
              </p:cNvGrpSpPr>
              <p:nvPr/>
            </p:nvGrpSpPr>
            <p:grpSpPr bwMode="auto">
              <a:xfrm>
                <a:off x="960" y="2400"/>
                <a:ext cx="3840" cy="1104"/>
                <a:chOff x="960" y="2400"/>
                <a:chExt cx="3840" cy="1304"/>
              </a:xfrm>
            </p:grpSpPr>
            <p:sp>
              <p:nvSpPr>
                <p:cNvPr id="22" name="Rectangle 21">
                  <a:extLst>
                    <a:ext uri="{FF2B5EF4-FFF2-40B4-BE49-F238E27FC236}">
                      <a16:creationId xmlns:a16="http://schemas.microsoft.com/office/drawing/2014/main" xmlns="" id="{466A1CCA-8139-470F-AD85-EA41DF7AF9AB}"/>
                    </a:ext>
                  </a:extLst>
                </p:cNvPr>
                <p:cNvSpPr>
                  <a:spLocks noChangeArrowheads="1"/>
                </p:cNvSpPr>
                <p:nvPr/>
              </p:nvSpPr>
              <p:spPr bwMode="auto">
                <a:xfrm>
                  <a:off x="3520" y="3378"/>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3" name="Rectangle 22">
                  <a:extLst>
                    <a:ext uri="{FF2B5EF4-FFF2-40B4-BE49-F238E27FC236}">
                      <a16:creationId xmlns:a16="http://schemas.microsoft.com/office/drawing/2014/main" xmlns="" id="{2362C880-18A6-4DDE-AD6F-95D808937075}"/>
                    </a:ext>
                  </a:extLst>
                </p:cNvPr>
                <p:cNvSpPr>
                  <a:spLocks noChangeArrowheads="1"/>
                </p:cNvSpPr>
                <p:nvPr/>
              </p:nvSpPr>
              <p:spPr bwMode="auto">
                <a:xfrm>
                  <a:off x="2240" y="3378"/>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4" name="Rectangle 23">
                  <a:extLst>
                    <a:ext uri="{FF2B5EF4-FFF2-40B4-BE49-F238E27FC236}">
                      <a16:creationId xmlns:a16="http://schemas.microsoft.com/office/drawing/2014/main" xmlns="" id="{D523884B-2446-4446-8BAC-0A76AAE1AA28}"/>
                    </a:ext>
                  </a:extLst>
                </p:cNvPr>
                <p:cNvSpPr>
                  <a:spLocks noChangeArrowheads="1"/>
                </p:cNvSpPr>
                <p:nvPr/>
              </p:nvSpPr>
              <p:spPr bwMode="auto">
                <a:xfrm>
                  <a:off x="960" y="3378"/>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5" name="Rectangle 24">
                  <a:extLst>
                    <a:ext uri="{FF2B5EF4-FFF2-40B4-BE49-F238E27FC236}">
                      <a16:creationId xmlns:a16="http://schemas.microsoft.com/office/drawing/2014/main" xmlns="" id="{B8E02968-B4AB-40DE-BF2C-7F4958494EB5}"/>
                    </a:ext>
                  </a:extLst>
                </p:cNvPr>
                <p:cNvSpPr>
                  <a:spLocks noChangeArrowheads="1"/>
                </p:cNvSpPr>
                <p:nvPr/>
              </p:nvSpPr>
              <p:spPr bwMode="auto">
                <a:xfrm>
                  <a:off x="3520" y="3052"/>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6" name="Rectangle 25">
                  <a:extLst>
                    <a:ext uri="{FF2B5EF4-FFF2-40B4-BE49-F238E27FC236}">
                      <a16:creationId xmlns:a16="http://schemas.microsoft.com/office/drawing/2014/main" xmlns="" id="{526F12F6-FF02-4A1C-BCA1-0B58A8E60CBA}"/>
                    </a:ext>
                  </a:extLst>
                </p:cNvPr>
                <p:cNvSpPr>
                  <a:spLocks noChangeArrowheads="1"/>
                </p:cNvSpPr>
                <p:nvPr/>
              </p:nvSpPr>
              <p:spPr bwMode="auto">
                <a:xfrm>
                  <a:off x="2240" y="3052"/>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7" name="Rectangle 26">
                  <a:extLst>
                    <a:ext uri="{FF2B5EF4-FFF2-40B4-BE49-F238E27FC236}">
                      <a16:creationId xmlns:a16="http://schemas.microsoft.com/office/drawing/2014/main" xmlns="" id="{4CF913C9-5E54-4699-9B08-4E2985A01E0C}"/>
                    </a:ext>
                  </a:extLst>
                </p:cNvPr>
                <p:cNvSpPr>
                  <a:spLocks noChangeArrowheads="1"/>
                </p:cNvSpPr>
                <p:nvPr/>
              </p:nvSpPr>
              <p:spPr bwMode="auto">
                <a:xfrm>
                  <a:off x="960" y="3052"/>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8" name="Rectangle 27">
                  <a:extLst>
                    <a:ext uri="{FF2B5EF4-FFF2-40B4-BE49-F238E27FC236}">
                      <a16:creationId xmlns:a16="http://schemas.microsoft.com/office/drawing/2014/main" xmlns="" id="{6AE9603D-10F8-4FAA-B892-B0EEBA3229B1}"/>
                    </a:ext>
                  </a:extLst>
                </p:cNvPr>
                <p:cNvSpPr>
                  <a:spLocks noChangeArrowheads="1"/>
                </p:cNvSpPr>
                <p:nvPr/>
              </p:nvSpPr>
              <p:spPr bwMode="auto">
                <a:xfrm>
                  <a:off x="3520" y="2726"/>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9" name="Rectangle 28">
                  <a:extLst>
                    <a:ext uri="{FF2B5EF4-FFF2-40B4-BE49-F238E27FC236}">
                      <a16:creationId xmlns:a16="http://schemas.microsoft.com/office/drawing/2014/main" xmlns="" id="{892C8100-F169-43CF-99C8-0217AF82B1FA}"/>
                    </a:ext>
                  </a:extLst>
                </p:cNvPr>
                <p:cNvSpPr>
                  <a:spLocks noChangeArrowheads="1"/>
                </p:cNvSpPr>
                <p:nvPr/>
              </p:nvSpPr>
              <p:spPr bwMode="auto">
                <a:xfrm>
                  <a:off x="2240" y="2726"/>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0" name="Rectangle 29">
                  <a:extLst>
                    <a:ext uri="{FF2B5EF4-FFF2-40B4-BE49-F238E27FC236}">
                      <a16:creationId xmlns:a16="http://schemas.microsoft.com/office/drawing/2014/main" xmlns="" id="{5C180159-DEC1-46AF-85C0-56122A2509F6}"/>
                    </a:ext>
                  </a:extLst>
                </p:cNvPr>
                <p:cNvSpPr>
                  <a:spLocks noChangeArrowheads="1"/>
                </p:cNvSpPr>
                <p:nvPr/>
              </p:nvSpPr>
              <p:spPr bwMode="auto">
                <a:xfrm>
                  <a:off x="960" y="2726"/>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1" name="Rectangle 30">
                  <a:extLst>
                    <a:ext uri="{FF2B5EF4-FFF2-40B4-BE49-F238E27FC236}">
                      <a16:creationId xmlns:a16="http://schemas.microsoft.com/office/drawing/2014/main" xmlns="" id="{2939F62D-920A-4E89-B62A-9169C982FF25}"/>
                    </a:ext>
                  </a:extLst>
                </p:cNvPr>
                <p:cNvSpPr>
                  <a:spLocks noChangeArrowheads="1"/>
                </p:cNvSpPr>
                <p:nvPr/>
              </p:nvSpPr>
              <p:spPr bwMode="auto">
                <a:xfrm>
                  <a:off x="3520" y="2400"/>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2" name="Rectangle 31">
                  <a:extLst>
                    <a:ext uri="{FF2B5EF4-FFF2-40B4-BE49-F238E27FC236}">
                      <a16:creationId xmlns:a16="http://schemas.microsoft.com/office/drawing/2014/main" xmlns="" id="{EA92A246-DD26-4F70-887D-E1BBBE172B94}"/>
                    </a:ext>
                  </a:extLst>
                </p:cNvPr>
                <p:cNvSpPr>
                  <a:spLocks noChangeArrowheads="1"/>
                </p:cNvSpPr>
                <p:nvPr/>
              </p:nvSpPr>
              <p:spPr bwMode="auto">
                <a:xfrm>
                  <a:off x="2240" y="2400"/>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3" name="Rectangle 32">
                  <a:extLst>
                    <a:ext uri="{FF2B5EF4-FFF2-40B4-BE49-F238E27FC236}">
                      <a16:creationId xmlns:a16="http://schemas.microsoft.com/office/drawing/2014/main" xmlns="" id="{02D23456-FF09-4E13-BD4B-2031B207419C}"/>
                    </a:ext>
                  </a:extLst>
                </p:cNvPr>
                <p:cNvSpPr>
                  <a:spLocks noChangeArrowheads="1"/>
                </p:cNvSpPr>
                <p:nvPr/>
              </p:nvSpPr>
              <p:spPr bwMode="auto">
                <a:xfrm>
                  <a:off x="960" y="2400"/>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4" name="Line 59">
                  <a:extLst>
                    <a:ext uri="{FF2B5EF4-FFF2-40B4-BE49-F238E27FC236}">
                      <a16:creationId xmlns:a16="http://schemas.microsoft.com/office/drawing/2014/main" xmlns="" id="{1D8FAE91-324E-4940-9ABF-885D543232D8}"/>
                    </a:ext>
                  </a:extLst>
                </p:cNvPr>
                <p:cNvSpPr>
                  <a:spLocks noChangeShapeType="1"/>
                </p:cNvSpPr>
                <p:nvPr/>
              </p:nvSpPr>
              <p:spPr bwMode="auto">
                <a:xfrm>
                  <a:off x="960" y="2400"/>
                  <a:ext cx="384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5" name="Line 60">
                  <a:extLst>
                    <a:ext uri="{FF2B5EF4-FFF2-40B4-BE49-F238E27FC236}">
                      <a16:creationId xmlns:a16="http://schemas.microsoft.com/office/drawing/2014/main" xmlns="" id="{438B5CAF-324A-43BD-980D-E400A0C3F1EA}"/>
                    </a:ext>
                  </a:extLst>
                </p:cNvPr>
                <p:cNvSpPr>
                  <a:spLocks noChangeShapeType="1"/>
                </p:cNvSpPr>
                <p:nvPr/>
              </p:nvSpPr>
              <p:spPr bwMode="auto">
                <a:xfrm>
                  <a:off x="960" y="2726"/>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6" name="Line 61">
                  <a:extLst>
                    <a:ext uri="{FF2B5EF4-FFF2-40B4-BE49-F238E27FC236}">
                      <a16:creationId xmlns:a16="http://schemas.microsoft.com/office/drawing/2014/main" xmlns="" id="{52FD5099-FC91-41BC-99F7-B73BC370E89B}"/>
                    </a:ext>
                  </a:extLst>
                </p:cNvPr>
                <p:cNvSpPr>
                  <a:spLocks noChangeShapeType="1"/>
                </p:cNvSpPr>
                <p:nvPr/>
              </p:nvSpPr>
              <p:spPr bwMode="auto">
                <a:xfrm>
                  <a:off x="960" y="3052"/>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7" name="Line 62">
                  <a:extLst>
                    <a:ext uri="{FF2B5EF4-FFF2-40B4-BE49-F238E27FC236}">
                      <a16:creationId xmlns:a16="http://schemas.microsoft.com/office/drawing/2014/main" xmlns="" id="{5664A1E5-19E5-4D17-9534-DEB1D850F5A6}"/>
                    </a:ext>
                  </a:extLst>
                </p:cNvPr>
                <p:cNvSpPr>
                  <a:spLocks noChangeShapeType="1"/>
                </p:cNvSpPr>
                <p:nvPr/>
              </p:nvSpPr>
              <p:spPr bwMode="auto">
                <a:xfrm>
                  <a:off x="960" y="3378"/>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8" name="Line 63">
                  <a:extLst>
                    <a:ext uri="{FF2B5EF4-FFF2-40B4-BE49-F238E27FC236}">
                      <a16:creationId xmlns:a16="http://schemas.microsoft.com/office/drawing/2014/main" xmlns="" id="{000030CD-2C83-4585-B08E-DFCF387B1D40}"/>
                    </a:ext>
                  </a:extLst>
                </p:cNvPr>
                <p:cNvSpPr>
                  <a:spLocks noChangeShapeType="1"/>
                </p:cNvSpPr>
                <p:nvPr/>
              </p:nvSpPr>
              <p:spPr bwMode="auto">
                <a:xfrm>
                  <a:off x="960" y="3704"/>
                  <a:ext cx="384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9" name="Line 64">
                  <a:extLst>
                    <a:ext uri="{FF2B5EF4-FFF2-40B4-BE49-F238E27FC236}">
                      <a16:creationId xmlns:a16="http://schemas.microsoft.com/office/drawing/2014/main" xmlns="" id="{FC744405-4726-41AE-A0F7-7088EE2F6D23}"/>
                    </a:ext>
                  </a:extLst>
                </p:cNvPr>
                <p:cNvSpPr>
                  <a:spLocks noChangeShapeType="1"/>
                </p:cNvSpPr>
                <p:nvPr/>
              </p:nvSpPr>
              <p:spPr bwMode="auto">
                <a:xfrm>
                  <a:off x="960" y="2400"/>
                  <a:ext cx="0" cy="130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0" name="Line 65">
                  <a:extLst>
                    <a:ext uri="{FF2B5EF4-FFF2-40B4-BE49-F238E27FC236}">
                      <a16:creationId xmlns:a16="http://schemas.microsoft.com/office/drawing/2014/main" xmlns="" id="{67D1625E-52FB-49BF-83C2-125DE5ADC1C8}"/>
                    </a:ext>
                  </a:extLst>
                </p:cNvPr>
                <p:cNvSpPr>
                  <a:spLocks noChangeShapeType="1"/>
                </p:cNvSpPr>
                <p:nvPr/>
              </p:nvSpPr>
              <p:spPr bwMode="auto">
                <a:xfrm>
                  <a:off x="2240" y="2400"/>
                  <a:ext cx="0" cy="1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1" name="Line 66">
                  <a:extLst>
                    <a:ext uri="{FF2B5EF4-FFF2-40B4-BE49-F238E27FC236}">
                      <a16:creationId xmlns:a16="http://schemas.microsoft.com/office/drawing/2014/main" xmlns="" id="{389BD40A-ECB4-4180-87DE-84FFAB99EE2F}"/>
                    </a:ext>
                  </a:extLst>
                </p:cNvPr>
                <p:cNvSpPr>
                  <a:spLocks noChangeShapeType="1"/>
                </p:cNvSpPr>
                <p:nvPr/>
              </p:nvSpPr>
              <p:spPr bwMode="auto">
                <a:xfrm>
                  <a:off x="3520" y="2400"/>
                  <a:ext cx="0" cy="1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2" name="Line 67">
                  <a:extLst>
                    <a:ext uri="{FF2B5EF4-FFF2-40B4-BE49-F238E27FC236}">
                      <a16:creationId xmlns:a16="http://schemas.microsoft.com/office/drawing/2014/main" xmlns="" id="{3B2DD0C0-CDCF-4F4C-9C5F-65D53AA0CBA9}"/>
                    </a:ext>
                  </a:extLst>
                </p:cNvPr>
                <p:cNvSpPr>
                  <a:spLocks noChangeShapeType="1"/>
                </p:cNvSpPr>
                <p:nvPr/>
              </p:nvSpPr>
              <p:spPr bwMode="auto">
                <a:xfrm>
                  <a:off x="4800" y="2400"/>
                  <a:ext cx="0" cy="130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
            <p:nvSpPr>
              <p:cNvPr id="14" name="Text Box 68">
                <a:extLst>
                  <a:ext uri="{FF2B5EF4-FFF2-40B4-BE49-F238E27FC236}">
                    <a16:creationId xmlns:a16="http://schemas.microsoft.com/office/drawing/2014/main" xmlns="" id="{B6995B24-D518-48D7-AB70-54405ACE0733}"/>
                  </a:ext>
                </a:extLst>
              </p:cNvPr>
              <p:cNvSpPr txBox="1">
                <a:spLocks noChangeArrowheads="1"/>
              </p:cNvSpPr>
              <p:nvPr/>
            </p:nvSpPr>
            <p:spPr bwMode="auto">
              <a:xfrm>
                <a:off x="1392" y="2376"/>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eaLnBrk="1" hangingPunct="1"/>
                <a:r>
                  <a:rPr lang="en-US" altLang="en-US" u="sng">
                    <a:latin typeface="Times" panose="02020603050405020304" pitchFamily="18" charset="0"/>
                  </a:rPr>
                  <a:t>ssn</a:t>
                </a:r>
              </a:p>
            </p:txBody>
          </p:sp>
          <p:sp>
            <p:nvSpPr>
              <p:cNvPr id="15" name="Text Box 69">
                <a:extLst>
                  <a:ext uri="{FF2B5EF4-FFF2-40B4-BE49-F238E27FC236}">
                    <a16:creationId xmlns:a16="http://schemas.microsoft.com/office/drawing/2014/main" xmlns="" id="{D255AE03-2C0C-496F-8341-E6ED2B788E39}"/>
                  </a:ext>
                </a:extLst>
              </p:cNvPr>
              <p:cNvSpPr txBox="1">
                <a:spLocks noChangeArrowheads="1"/>
              </p:cNvSpPr>
              <p:nvPr/>
            </p:nvSpPr>
            <p:spPr bwMode="auto">
              <a:xfrm>
                <a:off x="3696" y="2388"/>
                <a:ext cx="9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eaLnBrk="1" hangingPunct="1"/>
                <a:r>
                  <a:rPr lang="en-US" altLang="en-US">
                    <a:latin typeface="Times" panose="02020603050405020304" pitchFamily="18" charset="0"/>
                  </a:rPr>
                  <a:t>supervisor</a:t>
                </a:r>
              </a:p>
            </p:txBody>
          </p:sp>
          <p:sp>
            <p:nvSpPr>
              <p:cNvPr id="16" name="Text Box 70">
                <a:extLst>
                  <a:ext uri="{FF2B5EF4-FFF2-40B4-BE49-F238E27FC236}">
                    <a16:creationId xmlns:a16="http://schemas.microsoft.com/office/drawing/2014/main" xmlns="" id="{C5F0BAFB-DBCD-4494-AA69-CE327F75053E}"/>
                  </a:ext>
                </a:extLst>
              </p:cNvPr>
              <p:cNvSpPr txBox="1">
                <a:spLocks noChangeArrowheads="1"/>
              </p:cNvSpPr>
              <p:nvPr/>
            </p:nvSpPr>
            <p:spPr bwMode="auto">
              <a:xfrm>
                <a:off x="2688" y="2352"/>
                <a:ext cx="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 ...</a:t>
                </a:r>
                <a:endParaRPr lang="en-US" altLang="en-US">
                  <a:latin typeface="Times New Roman" panose="02020603050405020304" pitchFamily="18" charset="0"/>
                </a:endParaRPr>
              </a:p>
            </p:txBody>
          </p:sp>
          <p:sp>
            <p:nvSpPr>
              <p:cNvPr id="17" name="Text Box 71">
                <a:extLst>
                  <a:ext uri="{FF2B5EF4-FFF2-40B4-BE49-F238E27FC236}">
                    <a16:creationId xmlns:a16="http://schemas.microsoft.com/office/drawing/2014/main" xmlns="" id="{EB586745-8509-4626-B878-2397FFDB5341}"/>
                  </a:ext>
                </a:extLst>
              </p:cNvPr>
              <p:cNvSpPr txBox="1">
                <a:spLocks noChangeArrowheads="1"/>
              </p:cNvSpPr>
              <p:nvPr/>
            </p:nvSpPr>
            <p:spPr bwMode="auto">
              <a:xfrm>
                <a:off x="1152" y="2700"/>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endParaRPr lang="en-US" altLang="en-US">
                  <a:latin typeface="Times New Roman" panose="02020603050405020304" pitchFamily="18" charset="0"/>
                </a:endParaRPr>
              </a:p>
            </p:txBody>
          </p:sp>
          <p:sp>
            <p:nvSpPr>
              <p:cNvPr id="18" name="Text Box 72">
                <a:extLst>
                  <a:ext uri="{FF2B5EF4-FFF2-40B4-BE49-F238E27FC236}">
                    <a16:creationId xmlns:a16="http://schemas.microsoft.com/office/drawing/2014/main" xmlns="" id="{8F3D83C8-24EF-4148-B317-A4DC73A83B65}"/>
                  </a:ext>
                </a:extLst>
              </p:cNvPr>
              <p:cNvSpPr txBox="1">
                <a:spLocks noChangeArrowheads="1"/>
              </p:cNvSpPr>
              <p:nvPr/>
            </p:nvSpPr>
            <p:spPr bwMode="auto">
              <a:xfrm>
                <a:off x="3744" y="2688"/>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234589710</a:t>
                </a:r>
                <a:endParaRPr lang="en-US" altLang="en-US">
                  <a:latin typeface="Times New Roman" panose="02020603050405020304" pitchFamily="18" charset="0"/>
                </a:endParaRPr>
              </a:p>
            </p:txBody>
          </p:sp>
          <p:sp>
            <p:nvSpPr>
              <p:cNvPr id="19" name="Text Box 73">
                <a:extLst>
                  <a:ext uri="{FF2B5EF4-FFF2-40B4-BE49-F238E27FC236}">
                    <a16:creationId xmlns:a16="http://schemas.microsoft.com/office/drawing/2014/main" xmlns="" id="{49E2CFAC-9CB7-4CB2-BBB4-872CC2883249}"/>
                  </a:ext>
                </a:extLst>
              </p:cNvPr>
              <p:cNvSpPr txBox="1">
                <a:spLocks noChangeArrowheads="1"/>
              </p:cNvSpPr>
              <p:nvPr/>
            </p:nvSpPr>
            <p:spPr bwMode="auto">
              <a:xfrm>
                <a:off x="1152" y="3252"/>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234589710</a:t>
                </a:r>
                <a:endParaRPr lang="en-US" altLang="en-US">
                  <a:latin typeface="Times New Roman" panose="02020603050405020304" pitchFamily="18" charset="0"/>
                </a:endParaRPr>
              </a:p>
            </p:txBody>
          </p:sp>
          <p:sp>
            <p:nvSpPr>
              <p:cNvPr id="20" name="Text Box 74">
                <a:extLst>
                  <a:ext uri="{FF2B5EF4-FFF2-40B4-BE49-F238E27FC236}">
                    <a16:creationId xmlns:a16="http://schemas.microsoft.com/office/drawing/2014/main" xmlns="" id="{E3165F98-4067-4313-B134-1DF2C9EE10A8}"/>
                  </a:ext>
                </a:extLst>
              </p:cNvPr>
              <p:cNvSpPr txBox="1">
                <a:spLocks noChangeArrowheads="1"/>
              </p:cNvSpPr>
              <p:nvPr/>
            </p:nvSpPr>
            <p:spPr bwMode="auto">
              <a:xfrm>
                <a:off x="3984" y="3240"/>
                <a:ext cx="3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latin typeface="Arial" panose="020B0604020202020204" pitchFamily="34" charset="0"/>
                  </a:rPr>
                  <a:t>null</a:t>
                </a:r>
                <a:endParaRPr lang="en-US" altLang="en-US">
                  <a:latin typeface="Arial" panose="020B0604020202020204" pitchFamily="34" charset="0"/>
                </a:endParaRPr>
              </a:p>
            </p:txBody>
          </p:sp>
          <p:sp>
            <p:nvSpPr>
              <p:cNvPr id="21" name="Text Box 75">
                <a:extLst>
                  <a:ext uri="{FF2B5EF4-FFF2-40B4-BE49-F238E27FC236}">
                    <a16:creationId xmlns:a16="http://schemas.microsoft.com/office/drawing/2014/main" xmlns="" id="{F07A09EC-9B59-4048-A626-A867BDA567A8}"/>
                  </a:ext>
                </a:extLst>
              </p:cNvPr>
              <p:cNvSpPr txBox="1">
                <a:spLocks noChangeArrowheads="1"/>
              </p:cNvSpPr>
              <p:nvPr/>
            </p:nvSpPr>
            <p:spPr bwMode="auto">
              <a:xfrm>
                <a:off x="1344" y="2928"/>
                <a:ext cx="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 ...</a:t>
                </a:r>
                <a:endParaRPr lang="en-US" altLang="en-US">
                  <a:latin typeface="Times New Roman" panose="02020603050405020304" pitchFamily="18" charset="0"/>
                </a:endParaRPr>
              </a:p>
            </p:txBody>
          </p:sp>
        </p:grpSp>
      </p:grpSp>
      <p:sp>
        <p:nvSpPr>
          <p:cNvPr id="8" name="Text Box 79">
            <a:extLst>
              <a:ext uri="{FF2B5EF4-FFF2-40B4-BE49-F238E27FC236}">
                <a16:creationId xmlns:a16="http://schemas.microsoft.com/office/drawing/2014/main" xmlns="" id="{9BABDF70-6E60-4CAA-8E0E-A9A657635066}"/>
              </a:ext>
            </a:extLst>
          </p:cNvPr>
          <p:cNvSpPr txBox="1">
            <a:spLocks noChangeArrowheads="1"/>
          </p:cNvSpPr>
          <p:nvPr/>
        </p:nvSpPr>
        <p:spPr bwMode="auto">
          <a:xfrm>
            <a:off x="6234113" y="4551363"/>
            <a:ext cx="195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eaLnBrk="1" hangingPunct="1"/>
            <a:r>
              <a:rPr lang="en-US" altLang="en-US">
                <a:solidFill>
                  <a:srgbClr val="FF0000"/>
                </a:solidFill>
                <a:latin typeface="Times New Roman" panose="02020603050405020304" pitchFamily="18" charset="0"/>
              </a:rPr>
              <a:t>not reasonable</a:t>
            </a:r>
          </a:p>
        </p:txBody>
      </p:sp>
      <p:sp>
        <p:nvSpPr>
          <p:cNvPr id="77" name="Text Box 42">
            <a:extLst>
              <a:ext uri="{FF2B5EF4-FFF2-40B4-BE49-F238E27FC236}">
                <a16:creationId xmlns:a16="http://schemas.microsoft.com/office/drawing/2014/main" xmlns="" id="{9AB039DE-EF58-4298-9441-2EE668E0C968}"/>
              </a:ext>
            </a:extLst>
          </p:cNvPr>
          <p:cNvSpPr txBox="1">
            <a:spLocks noChangeArrowheads="1"/>
          </p:cNvSpPr>
          <p:nvPr/>
        </p:nvSpPr>
        <p:spPr bwMode="auto">
          <a:xfrm>
            <a:off x="6795294" y="5846761"/>
            <a:ext cx="909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dirty="0">
                <a:latin typeface="Times" panose="02020603050405020304" pitchFamily="18" charset="0"/>
              </a:rPr>
              <a:t>delete</a:t>
            </a:r>
          </a:p>
        </p:txBody>
      </p:sp>
      <p:sp>
        <p:nvSpPr>
          <p:cNvPr id="78" name="Line 43">
            <a:extLst>
              <a:ext uri="{FF2B5EF4-FFF2-40B4-BE49-F238E27FC236}">
                <a16:creationId xmlns:a16="http://schemas.microsoft.com/office/drawing/2014/main" xmlns="" id="{7FAC8523-9E22-442C-AC25-E4FF0FAFC5B2}"/>
              </a:ext>
            </a:extLst>
          </p:cNvPr>
          <p:cNvSpPr>
            <a:spLocks noChangeShapeType="1"/>
          </p:cNvSpPr>
          <p:nvPr/>
        </p:nvSpPr>
        <p:spPr bwMode="auto">
          <a:xfrm flipH="1" flipV="1">
            <a:off x="5847556" y="5648323"/>
            <a:ext cx="985838" cy="411163"/>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Tree>
    <p:extLst>
      <p:ext uri="{BB962C8B-B14F-4D97-AF65-F5344CB8AC3E}">
        <p14:creationId xmlns:p14="http://schemas.microsoft.com/office/powerpoint/2010/main" val="2175829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3AAE7A7-AD3E-4E9A-965D-9AD0B011E20C}"/>
              </a:ext>
            </a:extLst>
          </p:cNvPr>
          <p:cNvGrpSpPr>
            <a:grpSpLocks/>
          </p:cNvGrpSpPr>
          <p:nvPr/>
        </p:nvGrpSpPr>
        <p:grpSpPr bwMode="auto">
          <a:xfrm>
            <a:off x="458787" y="770731"/>
            <a:ext cx="7866063" cy="5254625"/>
            <a:chOff x="168" y="442"/>
            <a:chExt cx="4955" cy="3310"/>
          </a:xfrm>
        </p:grpSpPr>
        <p:sp>
          <p:nvSpPr>
            <p:cNvPr id="3" name="Text Box 2">
              <a:extLst>
                <a:ext uri="{FF2B5EF4-FFF2-40B4-BE49-F238E27FC236}">
                  <a16:creationId xmlns:a16="http://schemas.microsoft.com/office/drawing/2014/main" xmlns="" id="{4ED53E14-D2E5-438B-9F43-4BD2F8CE1EAB}"/>
                </a:ext>
              </a:extLst>
            </p:cNvPr>
            <p:cNvSpPr txBox="1">
              <a:spLocks noChangeArrowheads="1"/>
            </p:cNvSpPr>
            <p:nvPr/>
          </p:nvSpPr>
          <p:spPr bwMode="auto">
            <a:xfrm>
              <a:off x="168" y="442"/>
              <a:ext cx="40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Modify – a strategy to enforce referential integrity  </a:t>
              </a:r>
            </a:p>
          </p:txBody>
        </p:sp>
        <p:grpSp>
          <p:nvGrpSpPr>
            <p:cNvPr id="4" name="Group 3">
              <a:extLst>
                <a:ext uri="{FF2B5EF4-FFF2-40B4-BE49-F238E27FC236}">
                  <a16:creationId xmlns:a16="http://schemas.microsoft.com/office/drawing/2014/main" xmlns="" id="{D3954C7F-532E-42DC-94A0-FA412BFBB082}"/>
                </a:ext>
              </a:extLst>
            </p:cNvPr>
            <p:cNvGrpSpPr>
              <a:grpSpLocks/>
            </p:cNvGrpSpPr>
            <p:nvPr/>
          </p:nvGrpSpPr>
          <p:grpSpPr bwMode="auto">
            <a:xfrm>
              <a:off x="632" y="1104"/>
              <a:ext cx="3220" cy="754"/>
              <a:chOff x="960" y="799"/>
              <a:chExt cx="3220" cy="754"/>
            </a:xfrm>
          </p:grpSpPr>
          <p:sp>
            <p:nvSpPr>
              <p:cNvPr id="55" name="Rectangle 54">
                <a:extLst>
                  <a:ext uri="{FF2B5EF4-FFF2-40B4-BE49-F238E27FC236}">
                    <a16:creationId xmlns:a16="http://schemas.microsoft.com/office/drawing/2014/main" xmlns="" id="{A8285FEB-93D5-487B-AF12-87097277E0EE}"/>
                  </a:ext>
                </a:extLst>
              </p:cNvPr>
              <p:cNvSpPr>
                <a:spLocks noChangeArrowheads="1"/>
              </p:cNvSpPr>
              <p:nvPr/>
            </p:nvSpPr>
            <p:spPr bwMode="auto">
              <a:xfrm>
                <a:off x="2570" y="1329"/>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6" name="Rectangle 55">
                <a:extLst>
                  <a:ext uri="{FF2B5EF4-FFF2-40B4-BE49-F238E27FC236}">
                    <a16:creationId xmlns:a16="http://schemas.microsoft.com/office/drawing/2014/main" xmlns="" id="{B0C379C9-1ADD-4960-BCF0-250B55C4C4F2}"/>
                  </a:ext>
                </a:extLst>
              </p:cNvPr>
              <p:cNvSpPr>
                <a:spLocks noChangeArrowheads="1"/>
              </p:cNvSpPr>
              <p:nvPr/>
            </p:nvSpPr>
            <p:spPr bwMode="auto">
              <a:xfrm>
                <a:off x="960" y="1329"/>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7" name="Rectangle 56">
                <a:extLst>
                  <a:ext uri="{FF2B5EF4-FFF2-40B4-BE49-F238E27FC236}">
                    <a16:creationId xmlns:a16="http://schemas.microsoft.com/office/drawing/2014/main" xmlns="" id="{E23C06EF-1C6A-4368-BA21-C425F55539F0}"/>
                  </a:ext>
                </a:extLst>
              </p:cNvPr>
              <p:cNvSpPr>
                <a:spLocks noChangeArrowheads="1"/>
              </p:cNvSpPr>
              <p:nvPr/>
            </p:nvSpPr>
            <p:spPr bwMode="auto">
              <a:xfrm>
                <a:off x="2570" y="1104"/>
                <a:ext cx="1610"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8" name="Rectangle 57">
                <a:extLst>
                  <a:ext uri="{FF2B5EF4-FFF2-40B4-BE49-F238E27FC236}">
                    <a16:creationId xmlns:a16="http://schemas.microsoft.com/office/drawing/2014/main" xmlns="" id="{5E00F7B4-8762-4F07-A759-EC8978D6133A}"/>
                  </a:ext>
                </a:extLst>
              </p:cNvPr>
              <p:cNvSpPr>
                <a:spLocks noChangeArrowheads="1"/>
              </p:cNvSpPr>
              <p:nvPr/>
            </p:nvSpPr>
            <p:spPr bwMode="auto">
              <a:xfrm>
                <a:off x="960" y="1104"/>
                <a:ext cx="1610"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9" name="Rectangle 58">
                <a:extLst>
                  <a:ext uri="{FF2B5EF4-FFF2-40B4-BE49-F238E27FC236}">
                    <a16:creationId xmlns:a16="http://schemas.microsoft.com/office/drawing/2014/main" xmlns="" id="{03990B81-FE1C-4C0E-9EB7-4D80B1F77016}"/>
                  </a:ext>
                </a:extLst>
              </p:cNvPr>
              <p:cNvSpPr>
                <a:spLocks noChangeArrowheads="1"/>
              </p:cNvSpPr>
              <p:nvPr/>
            </p:nvSpPr>
            <p:spPr bwMode="auto">
              <a:xfrm>
                <a:off x="2570" y="880"/>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0" name="Rectangle 59">
                <a:extLst>
                  <a:ext uri="{FF2B5EF4-FFF2-40B4-BE49-F238E27FC236}">
                    <a16:creationId xmlns:a16="http://schemas.microsoft.com/office/drawing/2014/main" xmlns="" id="{C9377613-D531-4A70-9150-D39F5FEC6BF7}"/>
                  </a:ext>
                </a:extLst>
              </p:cNvPr>
              <p:cNvSpPr>
                <a:spLocks noChangeArrowheads="1"/>
              </p:cNvSpPr>
              <p:nvPr/>
            </p:nvSpPr>
            <p:spPr bwMode="auto">
              <a:xfrm>
                <a:off x="960" y="880"/>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61" name="Line 30">
                <a:extLst>
                  <a:ext uri="{FF2B5EF4-FFF2-40B4-BE49-F238E27FC236}">
                    <a16:creationId xmlns:a16="http://schemas.microsoft.com/office/drawing/2014/main" xmlns="" id="{6C007F4D-DFB6-475B-81DB-D16175D01C62}"/>
                  </a:ext>
                </a:extLst>
              </p:cNvPr>
              <p:cNvSpPr>
                <a:spLocks noChangeShapeType="1"/>
              </p:cNvSpPr>
              <p:nvPr/>
            </p:nvSpPr>
            <p:spPr bwMode="auto">
              <a:xfrm>
                <a:off x="960" y="880"/>
                <a:ext cx="3220"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2" name="Line 31">
                <a:extLst>
                  <a:ext uri="{FF2B5EF4-FFF2-40B4-BE49-F238E27FC236}">
                    <a16:creationId xmlns:a16="http://schemas.microsoft.com/office/drawing/2014/main" xmlns="" id="{A625935F-95C8-4A11-8EA9-9615363C4F3E}"/>
                  </a:ext>
                </a:extLst>
              </p:cNvPr>
              <p:cNvSpPr>
                <a:spLocks noChangeShapeType="1"/>
              </p:cNvSpPr>
              <p:nvPr/>
            </p:nvSpPr>
            <p:spPr bwMode="auto">
              <a:xfrm>
                <a:off x="960" y="1104"/>
                <a:ext cx="322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3" name="Line 32">
                <a:extLst>
                  <a:ext uri="{FF2B5EF4-FFF2-40B4-BE49-F238E27FC236}">
                    <a16:creationId xmlns:a16="http://schemas.microsoft.com/office/drawing/2014/main" xmlns="" id="{1E6AA881-CCB9-467D-82D5-7D6B80675E76}"/>
                  </a:ext>
                </a:extLst>
              </p:cNvPr>
              <p:cNvSpPr>
                <a:spLocks noChangeShapeType="1"/>
              </p:cNvSpPr>
              <p:nvPr/>
            </p:nvSpPr>
            <p:spPr bwMode="auto">
              <a:xfrm>
                <a:off x="960" y="1329"/>
                <a:ext cx="322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4" name="Line 33">
                <a:extLst>
                  <a:ext uri="{FF2B5EF4-FFF2-40B4-BE49-F238E27FC236}">
                    <a16:creationId xmlns:a16="http://schemas.microsoft.com/office/drawing/2014/main" xmlns="" id="{38EFA5BD-DCF1-426B-A4B8-1A79901E2FCA}"/>
                  </a:ext>
                </a:extLst>
              </p:cNvPr>
              <p:cNvSpPr>
                <a:spLocks noChangeShapeType="1"/>
              </p:cNvSpPr>
              <p:nvPr/>
            </p:nvSpPr>
            <p:spPr bwMode="auto">
              <a:xfrm>
                <a:off x="960" y="1553"/>
                <a:ext cx="3220"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5" name="Line 34">
                <a:extLst>
                  <a:ext uri="{FF2B5EF4-FFF2-40B4-BE49-F238E27FC236}">
                    <a16:creationId xmlns:a16="http://schemas.microsoft.com/office/drawing/2014/main" xmlns="" id="{F8E1B187-8732-4FBD-B586-36158F5ED236}"/>
                  </a:ext>
                </a:extLst>
              </p:cNvPr>
              <p:cNvSpPr>
                <a:spLocks noChangeShapeType="1"/>
              </p:cNvSpPr>
              <p:nvPr/>
            </p:nvSpPr>
            <p:spPr bwMode="auto">
              <a:xfrm>
                <a:off x="960" y="880"/>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6" name="Line 35">
                <a:extLst>
                  <a:ext uri="{FF2B5EF4-FFF2-40B4-BE49-F238E27FC236}">
                    <a16:creationId xmlns:a16="http://schemas.microsoft.com/office/drawing/2014/main" xmlns="" id="{829AE382-DF86-4E42-A160-47168925D86B}"/>
                  </a:ext>
                </a:extLst>
              </p:cNvPr>
              <p:cNvSpPr>
                <a:spLocks noChangeShapeType="1"/>
              </p:cNvSpPr>
              <p:nvPr/>
            </p:nvSpPr>
            <p:spPr bwMode="auto">
              <a:xfrm>
                <a:off x="1965" y="880"/>
                <a:ext cx="0" cy="67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7" name="Line 36">
                <a:extLst>
                  <a:ext uri="{FF2B5EF4-FFF2-40B4-BE49-F238E27FC236}">
                    <a16:creationId xmlns:a16="http://schemas.microsoft.com/office/drawing/2014/main" xmlns="" id="{6CA73E28-5A8C-4A5D-890C-4312411348D8}"/>
                  </a:ext>
                </a:extLst>
              </p:cNvPr>
              <p:cNvSpPr>
                <a:spLocks noChangeShapeType="1"/>
              </p:cNvSpPr>
              <p:nvPr/>
            </p:nvSpPr>
            <p:spPr bwMode="auto">
              <a:xfrm>
                <a:off x="4180" y="880"/>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8" name="Text Box 40">
                <a:extLst>
                  <a:ext uri="{FF2B5EF4-FFF2-40B4-BE49-F238E27FC236}">
                    <a16:creationId xmlns:a16="http://schemas.microsoft.com/office/drawing/2014/main" xmlns="" id="{465934D3-C1A4-488F-BCC9-740F6879C8A3}"/>
                  </a:ext>
                </a:extLst>
              </p:cNvPr>
              <p:cNvSpPr txBox="1">
                <a:spLocks noChangeArrowheads="1"/>
              </p:cNvSpPr>
              <p:nvPr/>
            </p:nvSpPr>
            <p:spPr bwMode="auto">
              <a:xfrm>
                <a:off x="1048" y="1101"/>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p>
            </p:txBody>
          </p:sp>
          <p:sp>
            <p:nvSpPr>
              <p:cNvPr id="69" name="Text Box 41">
                <a:extLst>
                  <a:ext uri="{FF2B5EF4-FFF2-40B4-BE49-F238E27FC236}">
                    <a16:creationId xmlns:a16="http://schemas.microsoft.com/office/drawing/2014/main" xmlns="" id="{6052DE21-4A07-4760-8326-E59A1A945283}"/>
                  </a:ext>
                </a:extLst>
              </p:cNvPr>
              <p:cNvSpPr txBox="1">
                <a:spLocks noChangeArrowheads="1"/>
              </p:cNvSpPr>
              <p:nvPr/>
            </p:nvSpPr>
            <p:spPr bwMode="auto">
              <a:xfrm>
                <a:off x="1264" y="827"/>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ssn</a:t>
                </a:r>
              </a:p>
            </p:txBody>
          </p:sp>
          <p:sp>
            <p:nvSpPr>
              <p:cNvPr id="70" name="Text Box 42">
                <a:extLst>
                  <a:ext uri="{FF2B5EF4-FFF2-40B4-BE49-F238E27FC236}">
                    <a16:creationId xmlns:a16="http://schemas.microsoft.com/office/drawing/2014/main" xmlns="" id="{74201C2A-DA07-4228-B257-EBA41D8C5F55}"/>
                  </a:ext>
                </a:extLst>
              </p:cNvPr>
              <p:cNvSpPr txBox="1">
                <a:spLocks noChangeArrowheads="1"/>
              </p:cNvSpPr>
              <p:nvPr/>
            </p:nvSpPr>
            <p:spPr bwMode="auto">
              <a:xfrm>
                <a:off x="2122" y="799"/>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71" name="Text Box 43">
                <a:extLst>
                  <a:ext uri="{FF2B5EF4-FFF2-40B4-BE49-F238E27FC236}">
                    <a16:creationId xmlns:a16="http://schemas.microsoft.com/office/drawing/2014/main" xmlns="" id="{BA234647-B7DF-44C8-B783-F824AF22D0DC}"/>
                  </a:ext>
                </a:extLst>
              </p:cNvPr>
              <p:cNvSpPr txBox="1">
                <a:spLocks noChangeArrowheads="1"/>
              </p:cNvSpPr>
              <p:nvPr/>
            </p:nvSpPr>
            <p:spPr bwMode="auto">
              <a:xfrm>
                <a:off x="1285" y="1252"/>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grpSp>
        <p:sp>
          <p:nvSpPr>
            <p:cNvPr id="5" name="Text Box 74">
              <a:extLst>
                <a:ext uri="{FF2B5EF4-FFF2-40B4-BE49-F238E27FC236}">
                  <a16:creationId xmlns:a16="http://schemas.microsoft.com/office/drawing/2014/main" xmlns="" id="{C5E0A64D-D474-412F-8511-03EF6937592C}"/>
                </a:ext>
              </a:extLst>
            </p:cNvPr>
            <p:cNvSpPr txBox="1">
              <a:spLocks noChangeArrowheads="1"/>
            </p:cNvSpPr>
            <p:nvPr/>
          </p:nvSpPr>
          <p:spPr bwMode="auto">
            <a:xfrm>
              <a:off x="587" y="883"/>
              <a:ext cx="8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Employee</a:t>
              </a:r>
            </a:p>
          </p:txBody>
        </p:sp>
        <p:grpSp>
          <p:nvGrpSpPr>
            <p:cNvPr id="6" name="Group 5">
              <a:extLst>
                <a:ext uri="{FF2B5EF4-FFF2-40B4-BE49-F238E27FC236}">
                  <a16:creationId xmlns:a16="http://schemas.microsoft.com/office/drawing/2014/main" xmlns="" id="{3E9FFAF8-9895-421F-8536-DB4770C77C9A}"/>
                </a:ext>
              </a:extLst>
            </p:cNvPr>
            <p:cNvGrpSpPr>
              <a:grpSpLocks/>
            </p:cNvGrpSpPr>
            <p:nvPr/>
          </p:nvGrpSpPr>
          <p:grpSpPr bwMode="auto">
            <a:xfrm>
              <a:off x="654" y="2493"/>
              <a:ext cx="1728" cy="650"/>
              <a:chOff x="654" y="2493"/>
              <a:chExt cx="1728" cy="650"/>
            </a:xfrm>
          </p:grpSpPr>
          <p:grpSp>
            <p:nvGrpSpPr>
              <p:cNvPr id="35" name="Group 34">
                <a:extLst>
                  <a:ext uri="{FF2B5EF4-FFF2-40B4-BE49-F238E27FC236}">
                    <a16:creationId xmlns:a16="http://schemas.microsoft.com/office/drawing/2014/main" xmlns="" id="{9FCCE194-22BB-4C51-9ED0-23FEE364B7D2}"/>
                  </a:ext>
                </a:extLst>
              </p:cNvPr>
              <p:cNvGrpSpPr>
                <a:grpSpLocks/>
              </p:cNvGrpSpPr>
              <p:nvPr/>
            </p:nvGrpSpPr>
            <p:grpSpPr bwMode="auto">
              <a:xfrm>
                <a:off x="654" y="2537"/>
                <a:ext cx="1728" cy="603"/>
                <a:chOff x="654" y="2573"/>
                <a:chExt cx="1728" cy="978"/>
              </a:xfrm>
            </p:grpSpPr>
            <p:sp>
              <p:nvSpPr>
                <p:cNvPr id="42" name="Rectangle 41">
                  <a:extLst>
                    <a:ext uri="{FF2B5EF4-FFF2-40B4-BE49-F238E27FC236}">
                      <a16:creationId xmlns:a16="http://schemas.microsoft.com/office/drawing/2014/main" xmlns="" id="{8FEF6B6D-1F48-4612-9D98-9C3E79B32FA1}"/>
                    </a:ext>
                  </a:extLst>
                </p:cNvPr>
                <p:cNvSpPr>
                  <a:spLocks noChangeArrowheads="1"/>
                </p:cNvSpPr>
                <p:nvPr/>
              </p:nvSpPr>
              <p:spPr bwMode="auto">
                <a:xfrm>
                  <a:off x="1518" y="3225"/>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43" name="Rectangle 42">
                  <a:extLst>
                    <a:ext uri="{FF2B5EF4-FFF2-40B4-BE49-F238E27FC236}">
                      <a16:creationId xmlns:a16="http://schemas.microsoft.com/office/drawing/2014/main" xmlns="" id="{0C185C58-C774-47C0-A624-FEB9131B3948}"/>
                    </a:ext>
                  </a:extLst>
                </p:cNvPr>
                <p:cNvSpPr>
                  <a:spLocks noChangeArrowheads="1"/>
                </p:cNvSpPr>
                <p:nvPr/>
              </p:nvSpPr>
              <p:spPr bwMode="auto">
                <a:xfrm>
                  <a:off x="654" y="3225"/>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44" name="Rectangle 43">
                  <a:extLst>
                    <a:ext uri="{FF2B5EF4-FFF2-40B4-BE49-F238E27FC236}">
                      <a16:creationId xmlns:a16="http://schemas.microsoft.com/office/drawing/2014/main" xmlns="" id="{67F5507F-865B-4AC7-99C0-326430645334}"/>
                    </a:ext>
                  </a:extLst>
                </p:cNvPr>
                <p:cNvSpPr>
                  <a:spLocks noChangeArrowheads="1"/>
                </p:cNvSpPr>
                <p:nvPr/>
              </p:nvSpPr>
              <p:spPr bwMode="auto">
                <a:xfrm>
                  <a:off x="1518" y="2899"/>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45" name="Rectangle 44">
                  <a:extLst>
                    <a:ext uri="{FF2B5EF4-FFF2-40B4-BE49-F238E27FC236}">
                      <a16:creationId xmlns:a16="http://schemas.microsoft.com/office/drawing/2014/main" xmlns="" id="{486C0DE3-C8A1-42A2-A115-4CAD45DABF04}"/>
                    </a:ext>
                  </a:extLst>
                </p:cNvPr>
                <p:cNvSpPr>
                  <a:spLocks noChangeArrowheads="1"/>
                </p:cNvSpPr>
                <p:nvPr/>
              </p:nvSpPr>
              <p:spPr bwMode="auto">
                <a:xfrm>
                  <a:off x="654" y="2899"/>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46" name="Rectangle 45">
                  <a:extLst>
                    <a:ext uri="{FF2B5EF4-FFF2-40B4-BE49-F238E27FC236}">
                      <a16:creationId xmlns:a16="http://schemas.microsoft.com/office/drawing/2014/main" xmlns="" id="{55CDA9B3-EA1D-40E3-B7DB-E9898C413385}"/>
                    </a:ext>
                  </a:extLst>
                </p:cNvPr>
                <p:cNvSpPr>
                  <a:spLocks noChangeArrowheads="1"/>
                </p:cNvSpPr>
                <p:nvPr/>
              </p:nvSpPr>
              <p:spPr bwMode="auto">
                <a:xfrm>
                  <a:off x="1518" y="2573"/>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47" name="Rectangle 46">
                  <a:extLst>
                    <a:ext uri="{FF2B5EF4-FFF2-40B4-BE49-F238E27FC236}">
                      <a16:creationId xmlns:a16="http://schemas.microsoft.com/office/drawing/2014/main" xmlns="" id="{783660B5-CAD2-4CF8-B02A-B0857EEF2CAA}"/>
                    </a:ext>
                  </a:extLst>
                </p:cNvPr>
                <p:cNvSpPr>
                  <a:spLocks noChangeArrowheads="1"/>
                </p:cNvSpPr>
                <p:nvPr/>
              </p:nvSpPr>
              <p:spPr bwMode="auto">
                <a:xfrm>
                  <a:off x="654" y="2573"/>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48" name="Line 52">
                  <a:extLst>
                    <a:ext uri="{FF2B5EF4-FFF2-40B4-BE49-F238E27FC236}">
                      <a16:creationId xmlns:a16="http://schemas.microsoft.com/office/drawing/2014/main" xmlns="" id="{BE7E1ECF-AD5A-4C16-A303-B57943BC2A16}"/>
                    </a:ext>
                  </a:extLst>
                </p:cNvPr>
                <p:cNvSpPr>
                  <a:spLocks noChangeShapeType="1"/>
                </p:cNvSpPr>
                <p:nvPr/>
              </p:nvSpPr>
              <p:spPr bwMode="auto">
                <a:xfrm>
                  <a:off x="654" y="2573"/>
                  <a:ext cx="1728"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9" name="Line 53">
                  <a:extLst>
                    <a:ext uri="{FF2B5EF4-FFF2-40B4-BE49-F238E27FC236}">
                      <a16:creationId xmlns:a16="http://schemas.microsoft.com/office/drawing/2014/main" xmlns="" id="{AC435258-004E-432A-87BF-5F6A595AD5A7}"/>
                    </a:ext>
                  </a:extLst>
                </p:cNvPr>
                <p:cNvSpPr>
                  <a:spLocks noChangeShapeType="1"/>
                </p:cNvSpPr>
                <p:nvPr/>
              </p:nvSpPr>
              <p:spPr bwMode="auto">
                <a:xfrm>
                  <a:off x="654" y="2899"/>
                  <a:ext cx="172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50" name="Line 54">
                  <a:extLst>
                    <a:ext uri="{FF2B5EF4-FFF2-40B4-BE49-F238E27FC236}">
                      <a16:creationId xmlns:a16="http://schemas.microsoft.com/office/drawing/2014/main" xmlns="" id="{A9CA6847-2145-4731-AFA0-8623131049A1}"/>
                    </a:ext>
                  </a:extLst>
                </p:cNvPr>
                <p:cNvSpPr>
                  <a:spLocks noChangeShapeType="1"/>
                </p:cNvSpPr>
                <p:nvPr/>
              </p:nvSpPr>
              <p:spPr bwMode="auto">
                <a:xfrm>
                  <a:off x="654" y="3225"/>
                  <a:ext cx="172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51" name="Line 55">
                  <a:extLst>
                    <a:ext uri="{FF2B5EF4-FFF2-40B4-BE49-F238E27FC236}">
                      <a16:creationId xmlns:a16="http://schemas.microsoft.com/office/drawing/2014/main" xmlns="" id="{630C083C-9CD5-43CD-A17A-53B68CBA467F}"/>
                    </a:ext>
                  </a:extLst>
                </p:cNvPr>
                <p:cNvSpPr>
                  <a:spLocks noChangeShapeType="1"/>
                </p:cNvSpPr>
                <p:nvPr/>
              </p:nvSpPr>
              <p:spPr bwMode="auto">
                <a:xfrm>
                  <a:off x="654" y="3551"/>
                  <a:ext cx="1728"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52" name="Line 56">
                  <a:extLst>
                    <a:ext uri="{FF2B5EF4-FFF2-40B4-BE49-F238E27FC236}">
                      <a16:creationId xmlns:a16="http://schemas.microsoft.com/office/drawing/2014/main" xmlns="" id="{2C5A4A4C-8143-4AB6-8B3C-3FE25224A4BA}"/>
                    </a:ext>
                  </a:extLst>
                </p:cNvPr>
                <p:cNvSpPr>
                  <a:spLocks noChangeShapeType="1"/>
                </p:cNvSpPr>
                <p:nvPr/>
              </p:nvSpPr>
              <p:spPr bwMode="auto">
                <a:xfrm>
                  <a:off x="654" y="2573"/>
                  <a:ext cx="0" cy="97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53" name="Line 57">
                  <a:extLst>
                    <a:ext uri="{FF2B5EF4-FFF2-40B4-BE49-F238E27FC236}">
                      <a16:creationId xmlns:a16="http://schemas.microsoft.com/office/drawing/2014/main" xmlns="" id="{90C7C064-65D0-4301-A504-A9F2D28B54D7}"/>
                    </a:ext>
                  </a:extLst>
                </p:cNvPr>
                <p:cNvSpPr>
                  <a:spLocks noChangeShapeType="1"/>
                </p:cNvSpPr>
                <p:nvPr/>
              </p:nvSpPr>
              <p:spPr bwMode="auto">
                <a:xfrm>
                  <a:off x="1518" y="2573"/>
                  <a:ext cx="0" cy="97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54" name="Line 58">
                  <a:extLst>
                    <a:ext uri="{FF2B5EF4-FFF2-40B4-BE49-F238E27FC236}">
                      <a16:creationId xmlns:a16="http://schemas.microsoft.com/office/drawing/2014/main" xmlns="" id="{ACD20E63-6D62-4689-9D83-4ECDCB42DBCE}"/>
                    </a:ext>
                  </a:extLst>
                </p:cNvPr>
                <p:cNvSpPr>
                  <a:spLocks noChangeShapeType="1"/>
                </p:cNvSpPr>
                <p:nvPr/>
              </p:nvSpPr>
              <p:spPr bwMode="auto">
                <a:xfrm>
                  <a:off x="2382" y="2573"/>
                  <a:ext cx="0" cy="97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
            <p:nvSpPr>
              <p:cNvPr id="36" name="Text Box 75">
                <a:extLst>
                  <a:ext uri="{FF2B5EF4-FFF2-40B4-BE49-F238E27FC236}">
                    <a16:creationId xmlns:a16="http://schemas.microsoft.com/office/drawing/2014/main" xmlns="" id="{7FF8FDA2-F5E6-4F43-9A18-931ADA4E6520}"/>
                  </a:ext>
                </a:extLst>
              </p:cNvPr>
              <p:cNvSpPr txBox="1">
                <a:spLocks noChangeArrowheads="1"/>
              </p:cNvSpPr>
              <p:nvPr/>
            </p:nvSpPr>
            <p:spPr bwMode="auto">
              <a:xfrm>
                <a:off x="879" y="2493"/>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Essn</a:t>
                </a:r>
              </a:p>
            </p:txBody>
          </p:sp>
          <p:sp>
            <p:nvSpPr>
              <p:cNvPr id="37" name="Text Box 76">
                <a:extLst>
                  <a:ext uri="{FF2B5EF4-FFF2-40B4-BE49-F238E27FC236}">
                    <a16:creationId xmlns:a16="http://schemas.microsoft.com/office/drawing/2014/main" xmlns="" id="{B196DE4F-971F-4763-A709-7F4575C092CD}"/>
                  </a:ext>
                </a:extLst>
              </p:cNvPr>
              <p:cNvSpPr txBox="1">
                <a:spLocks noChangeArrowheads="1"/>
              </p:cNvSpPr>
              <p:nvPr/>
            </p:nvSpPr>
            <p:spPr bwMode="auto">
              <a:xfrm>
                <a:off x="1783" y="2497"/>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Pno</a:t>
                </a:r>
              </a:p>
            </p:txBody>
          </p:sp>
          <p:sp>
            <p:nvSpPr>
              <p:cNvPr id="38" name="Text Box 77">
                <a:extLst>
                  <a:ext uri="{FF2B5EF4-FFF2-40B4-BE49-F238E27FC236}">
                    <a16:creationId xmlns:a16="http://schemas.microsoft.com/office/drawing/2014/main" xmlns="" id="{CF1A8B1B-A133-422A-831F-B7EE30D89E10}"/>
                  </a:ext>
                </a:extLst>
              </p:cNvPr>
              <p:cNvSpPr txBox="1">
                <a:spLocks noChangeArrowheads="1"/>
              </p:cNvSpPr>
              <p:nvPr/>
            </p:nvSpPr>
            <p:spPr bwMode="auto">
              <a:xfrm>
                <a:off x="676" y="2738"/>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p>
            </p:txBody>
          </p:sp>
          <p:sp>
            <p:nvSpPr>
              <p:cNvPr id="39" name="Text Box 78">
                <a:extLst>
                  <a:ext uri="{FF2B5EF4-FFF2-40B4-BE49-F238E27FC236}">
                    <a16:creationId xmlns:a16="http://schemas.microsoft.com/office/drawing/2014/main" xmlns="" id="{A45C5FE7-041C-4F71-BA3C-B1ACF735EB4E}"/>
                  </a:ext>
                </a:extLst>
              </p:cNvPr>
              <p:cNvSpPr txBox="1">
                <a:spLocks noChangeArrowheads="1"/>
              </p:cNvSpPr>
              <p:nvPr/>
            </p:nvSpPr>
            <p:spPr bwMode="auto">
              <a:xfrm>
                <a:off x="1885" y="273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5</a:t>
                </a:r>
              </a:p>
            </p:txBody>
          </p:sp>
          <p:sp>
            <p:nvSpPr>
              <p:cNvPr id="40" name="Text Box 79">
                <a:extLst>
                  <a:ext uri="{FF2B5EF4-FFF2-40B4-BE49-F238E27FC236}">
                    <a16:creationId xmlns:a16="http://schemas.microsoft.com/office/drawing/2014/main" xmlns="" id="{982A4C15-1F09-4A3C-B2F2-11640FF30263}"/>
                  </a:ext>
                </a:extLst>
              </p:cNvPr>
              <p:cNvSpPr txBox="1">
                <a:spLocks noChangeArrowheads="1"/>
              </p:cNvSpPr>
              <p:nvPr/>
            </p:nvSpPr>
            <p:spPr bwMode="auto">
              <a:xfrm>
                <a:off x="948" y="2855"/>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41" name="Text Box 80">
                <a:extLst>
                  <a:ext uri="{FF2B5EF4-FFF2-40B4-BE49-F238E27FC236}">
                    <a16:creationId xmlns:a16="http://schemas.microsoft.com/office/drawing/2014/main" xmlns="" id="{29029648-4DC1-4DC6-BE69-FDB7F04BAA99}"/>
                  </a:ext>
                </a:extLst>
              </p:cNvPr>
              <p:cNvSpPr txBox="1">
                <a:spLocks noChangeArrowheads="1"/>
              </p:cNvSpPr>
              <p:nvPr/>
            </p:nvSpPr>
            <p:spPr bwMode="auto">
              <a:xfrm>
                <a:off x="1863" y="2845"/>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grpSp>
        <p:sp>
          <p:nvSpPr>
            <p:cNvPr id="7" name="Text Box 81">
              <a:extLst>
                <a:ext uri="{FF2B5EF4-FFF2-40B4-BE49-F238E27FC236}">
                  <a16:creationId xmlns:a16="http://schemas.microsoft.com/office/drawing/2014/main" xmlns="" id="{7DFDC29A-BFF1-4AF0-8D6E-56E251D6D3BF}"/>
                </a:ext>
              </a:extLst>
            </p:cNvPr>
            <p:cNvSpPr txBox="1">
              <a:spLocks noChangeArrowheads="1"/>
            </p:cNvSpPr>
            <p:nvPr/>
          </p:nvSpPr>
          <p:spPr bwMode="auto">
            <a:xfrm>
              <a:off x="4550" y="1650"/>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delete</a:t>
              </a:r>
            </a:p>
          </p:txBody>
        </p:sp>
        <p:sp>
          <p:nvSpPr>
            <p:cNvPr id="8" name="Line 82">
              <a:extLst>
                <a:ext uri="{FF2B5EF4-FFF2-40B4-BE49-F238E27FC236}">
                  <a16:creationId xmlns:a16="http://schemas.microsoft.com/office/drawing/2014/main" xmlns="" id="{717B1881-1149-4D7B-8C14-BF762F60CD1B}"/>
                </a:ext>
              </a:extLst>
            </p:cNvPr>
            <p:cNvSpPr>
              <a:spLocks noChangeShapeType="1"/>
            </p:cNvSpPr>
            <p:nvPr/>
          </p:nvSpPr>
          <p:spPr bwMode="auto">
            <a:xfrm flipH="1" flipV="1">
              <a:off x="3953" y="1525"/>
              <a:ext cx="621" cy="259"/>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nvGrpSpPr>
            <p:cNvPr id="9" name="Group 8">
              <a:extLst>
                <a:ext uri="{FF2B5EF4-FFF2-40B4-BE49-F238E27FC236}">
                  <a16:creationId xmlns:a16="http://schemas.microsoft.com/office/drawing/2014/main" xmlns="" id="{DCFB78CF-8EDA-42D9-8A86-1414DCEEBAEB}"/>
                </a:ext>
              </a:extLst>
            </p:cNvPr>
            <p:cNvGrpSpPr>
              <a:grpSpLocks/>
            </p:cNvGrpSpPr>
            <p:nvPr/>
          </p:nvGrpSpPr>
          <p:grpSpPr bwMode="auto">
            <a:xfrm>
              <a:off x="3361" y="2510"/>
              <a:ext cx="1728" cy="603"/>
              <a:chOff x="654" y="2573"/>
              <a:chExt cx="1728" cy="978"/>
            </a:xfrm>
          </p:grpSpPr>
          <p:sp>
            <p:nvSpPr>
              <p:cNvPr id="22" name="Rectangle 21">
                <a:extLst>
                  <a:ext uri="{FF2B5EF4-FFF2-40B4-BE49-F238E27FC236}">
                    <a16:creationId xmlns:a16="http://schemas.microsoft.com/office/drawing/2014/main" xmlns="" id="{073B1A63-BDBD-4FF2-85C4-68C283FC1D6C}"/>
                  </a:ext>
                </a:extLst>
              </p:cNvPr>
              <p:cNvSpPr>
                <a:spLocks noChangeArrowheads="1"/>
              </p:cNvSpPr>
              <p:nvPr/>
            </p:nvSpPr>
            <p:spPr bwMode="auto">
              <a:xfrm>
                <a:off x="1518" y="3225"/>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3" name="Rectangle 22">
                <a:extLst>
                  <a:ext uri="{FF2B5EF4-FFF2-40B4-BE49-F238E27FC236}">
                    <a16:creationId xmlns:a16="http://schemas.microsoft.com/office/drawing/2014/main" xmlns="" id="{2CC768CB-19AC-4E1E-8D25-AF87286B4BC7}"/>
                  </a:ext>
                </a:extLst>
              </p:cNvPr>
              <p:cNvSpPr>
                <a:spLocks noChangeArrowheads="1"/>
              </p:cNvSpPr>
              <p:nvPr/>
            </p:nvSpPr>
            <p:spPr bwMode="auto">
              <a:xfrm>
                <a:off x="654" y="3225"/>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4" name="Rectangle 23">
                <a:extLst>
                  <a:ext uri="{FF2B5EF4-FFF2-40B4-BE49-F238E27FC236}">
                    <a16:creationId xmlns:a16="http://schemas.microsoft.com/office/drawing/2014/main" xmlns="" id="{A808B329-54CF-44B1-B99B-69FE579B8808}"/>
                  </a:ext>
                </a:extLst>
              </p:cNvPr>
              <p:cNvSpPr>
                <a:spLocks noChangeArrowheads="1"/>
              </p:cNvSpPr>
              <p:nvPr/>
            </p:nvSpPr>
            <p:spPr bwMode="auto">
              <a:xfrm>
                <a:off x="1518" y="2899"/>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5" name="Rectangle 24">
                <a:extLst>
                  <a:ext uri="{FF2B5EF4-FFF2-40B4-BE49-F238E27FC236}">
                    <a16:creationId xmlns:a16="http://schemas.microsoft.com/office/drawing/2014/main" xmlns="" id="{26B283EC-B405-4029-A8C8-092676EEB51F}"/>
                  </a:ext>
                </a:extLst>
              </p:cNvPr>
              <p:cNvSpPr>
                <a:spLocks noChangeArrowheads="1"/>
              </p:cNvSpPr>
              <p:nvPr/>
            </p:nvSpPr>
            <p:spPr bwMode="auto">
              <a:xfrm>
                <a:off x="654" y="2899"/>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6" name="Rectangle 25">
                <a:extLst>
                  <a:ext uri="{FF2B5EF4-FFF2-40B4-BE49-F238E27FC236}">
                    <a16:creationId xmlns:a16="http://schemas.microsoft.com/office/drawing/2014/main" xmlns="" id="{6C946859-E1E4-4B76-A178-8FA4013F62E2}"/>
                  </a:ext>
                </a:extLst>
              </p:cNvPr>
              <p:cNvSpPr>
                <a:spLocks noChangeArrowheads="1"/>
              </p:cNvSpPr>
              <p:nvPr/>
            </p:nvSpPr>
            <p:spPr bwMode="auto">
              <a:xfrm>
                <a:off x="1518" y="2573"/>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7" name="Rectangle 26">
                <a:extLst>
                  <a:ext uri="{FF2B5EF4-FFF2-40B4-BE49-F238E27FC236}">
                    <a16:creationId xmlns:a16="http://schemas.microsoft.com/office/drawing/2014/main" xmlns="" id="{4F419664-0F0C-44A5-A124-8E1D46FF5251}"/>
                  </a:ext>
                </a:extLst>
              </p:cNvPr>
              <p:cNvSpPr>
                <a:spLocks noChangeArrowheads="1"/>
              </p:cNvSpPr>
              <p:nvPr/>
            </p:nvSpPr>
            <p:spPr bwMode="auto">
              <a:xfrm>
                <a:off x="654" y="2573"/>
                <a:ext cx="864" cy="32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28" name="Line 92">
                <a:extLst>
                  <a:ext uri="{FF2B5EF4-FFF2-40B4-BE49-F238E27FC236}">
                    <a16:creationId xmlns:a16="http://schemas.microsoft.com/office/drawing/2014/main" xmlns="" id="{9920DB6F-39FF-444B-A755-7359458C3021}"/>
                  </a:ext>
                </a:extLst>
              </p:cNvPr>
              <p:cNvSpPr>
                <a:spLocks noChangeShapeType="1"/>
              </p:cNvSpPr>
              <p:nvPr/>
            </p:nvSpPr>
            <p:spPr bwMode="auto">
              <a:xfrm>
                <a:off x="654" y="2573"/>
                <a:ext cx="1728"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9" name="Line 93">
                <a:extLst>
                  <a:ext uri="{FF2B5EF4-FFF2-40B4-BE49-F238E27FC236}">
                    <a16:creationId xmlns:a16="http://schemas.microsoft.com/office/drawing/2014/main" xmlns="" id="{3355D87D-9382-4BD7-BF96-2DD5CA766134}"/>
                  </a:ext>
                </a:extLst>
              </p:cNvPr>
              <p:cNvSpPr>
                <a:spLocks noChangeShapeType="1"/>
              </p:cNvSpPr>
              <p:nvPr/>
            </p:nvSpPr>
            <p:spPr bwMode="auto">
              <a:xfrm>
                <a:off x="654" y="2899"/>
                <a:ext cx="172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0" name="Line 94">
                <a:extLst>
                  <a:ext uri="{FF2B5EF4-FFF2-40B4-BE49-F238E27FC236}">
                    <a16:creationId xmlns:a16="http://schemas.microsoft.com/office/drawing/2014/main" xmlns="" id="{CEC2335D-DDAE-471F-A72B-0A5CA28D3DF4}"/>
                  </a:ext>
                </a:extLst>
              </p:cNvPr>
              <p:cNvSpPr>
                <a:spLocks noChangeShapeType="1"/>
              </p:cNvSpPr>
              <p:nvPr/>
            </p:nvSpPr>
            <p:spPr bwMode="auto">
              <a:xfrm>
                <a:off x="654" y="3225"/>
                <a:ext cx="172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1" name="Line 95">
                <a:extLst>
                  <a:ext uri="{FF2B5EF4-FFF2-40B4-BE49-F238E27FC236}">
                    <a16:creationId xmlns:a16="http://schemas.microsoft.com/office/drawing/2014/main" xmlns="" id="{854CB89B-5802-48A6-AF6A-4785253A8948}"/>
                  </a:ext>
                </a:extLst>
              </p:cNvPr>
              <p:cNvSpPr>
                <a:spLocks noChangeShapeType="1"/>
              </p:cNvSpPr>
              <p:nvPr/>
            </p:nvSpPr>
            <p:spPr bwMode="auto">
              <a:xfrm>
                <a:off x="654" y="3551"/>
                <a:ext cx="1728"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2" name="Line 96">
                <a:extLst>
                  <a:ext uri="{FF2B5EF4-FFF2-40B4-BE49-F238E27FC236}">
                    <a16:creationId xmlns:a16="http://schemas.microsoft.com/office/drawing/2014/main" xmlns="" id="{47E00A42-B39D-407D-B3E0-EA214F13673F}"/>
                  </a:ext>
                </a:extLst>
              </p:cNvPr>
              <p:cNvSpPr>
                <a:spLocks noChangeShapeType="1"/>
              </p:cNvSpPr>
              <p:nvPr/>
            </p:nvSpPr>
            <p:spPr bwMode="auto">
              <a:xfrm>
                <a:off x="654" y="2573"/>
                <a:ext cx="0" cy="97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3" name="Line 97">
                <a:extLst>
                  <a:ext uri="{FF2B5EF4-FFF2-40B4-BE49-F238E27FC236}">
                    <a16:creationId xmlns:a16="http://schemas.microsoft.com/office/drawing/2014/main" xmlns="" id="{30019BCE-D39C-497F-A5C8-E16502F8B37B}"/>
                  </a:ext>
                </a:extLst>
              </p:cNvPr>
              <p:cNvSpPr>
                <a:spLocks noChangeShapeType="1"/>
              </p:cNvSpPr>
              <p:nvPr/>
            </p:nvSpPr>
            <p:spPr bwMode="auto">
              <a:xfrm>
                <a:off x="1518" y="2573"/>
                <a:ext cx="0" cy="97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34" name="Line 98">
                <a:extLst>
                  <a:ext uri="{FF2B5EF4-FFF2-40B4-BE49-F238E27FC236}">
                    <a16:creationId xmlns:a16="http://schemas.microsoft.com/office/drawing/2014/main" xmlns="" id="{9E2FDF35-50D0-4309-A294-2E9586B9C2F9}"/>
                  </a:ext>
                </a:extLst>
              </p:cNvPr>
              <p:cNvSpPr>
                <a:spLocks noChangeShapeType="1"/>
              </p:cNvSpPr>
              <p:nvPr/>
            </p:nvSpPr>
            <p:spPr bwMode="auto">
              <a:xfrm>
                <a:off x="2382" y="2573"/>
                <a:ext cx="0" cy="97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grpSp>
        <p:sp>
          <p:nvSpPr>
            <p:cNvPr id="10" name="Text Box 99">
              <a:extLst>
                <a:ext uri="{FF2B5EF4-FFF2-40B4-BE49-F238E27FC236}">
                  <a16:creationId xmlns:a16="http://schemas.microsoft.com/office/drawing/2014/main" xmlns="" id="{65F932C2-86C4-4BD0-9F16-4B68E10A2730}"/>
                </a:ext>
              </a:extLst>
            </p:cNvPr>
            <p:cNvSpPr txBox="1">
              <a:spLocks noChangeArrowheads="1"/>
            </p:cNvSpPr>
            <p:nvPr/>
          </p:nvSpPr>
          <p:spPr bwMode="auto">
            <a:xfrm>
              <a:off x="3586" y="2466"/>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Essn</a:t>
              </a:r>
            </a:p>
          </p:txBody>
        </p:sp>
        <p:sp>
          <p:nvSpPr>
            <p:cNvPr id="11" name="Text Box 100">
              <a:extLst>
                <a:ext uri="{FF2B5EF4-FFF2-40B4-BE49-F238E27FC236}">
                  <a16:creationId xmlns:a16="http://schemas.microsoft.com/office/drawing/2014/main" xmlns="" id="{DDD8F7CD-AC98-495B-8C3B-5CBD6ED8DA72}"/>
                </a:ext>
              </a:extLst>
            </p:cNvPr>
            <p:cNvSpPr txBox="1">
              <a:spLocks noChangeArrowheads="1"/>
            </p:cNvSpPr>
            <p:nvPr/>
          </p:nvSpPr>
          <p:spPr bwMode="auto">
            <a:xfrm>
              <a:off x="4490" y="2470"/>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Pno</a:t>
              </a:r>
            </a:p>
          </p:txBody>
        </p:sp>
        <p:sp>
          <p:nvSpPr>
            <p:cNvPr id="12" name="Text Box 101">
              <a:extLst>
                <a:ext uri="{FF2B5EF4-FFF2-40B4-BE49-F238E27FC236}">
                  <a16:creationId xmlns:a16="http://schemas.microsoft.com/office/drawing/2014/main" xmlns="" id="{C5732B91-A211-4657-9972-B185D715DD55}"/>
                </a:ext>
              </a:extLst>
            </p:cNvPr>
            <p:cNvSpPr txBox="1">
              <a:spLocks noChangeArrowheads="1"/>
            </p:cNvSpPr>
            <p:nvPr/>
          </p:nvSpPr>
          <p:spPr bwMode="auto">
            <a:xfrm>
              <a:off x="3647" y="2717"/>
              <a:ext cx="3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latin typeface="Times" panose="02020603050405020304" pitchFamily="18" charset="0"/>
                </a:rPr>
                <a:t>null</a:t>
              </a:r>
            </a:p>
          </p:txBody>
        </p:sp>
        <p:sp>
          <p:nvSpPr>
            <p:cNvPr id="13" name="Text Box 102">
              <a:extLst>
                <a:ext uri="{FF2B5EF4-FFF2-40B4-BE49-F238E27FC236}">
                  <a16:creationId xmlns:a16="http://schemas.microsoft.com/office/drawing/2014/main" xmlns="" id="{1E33F6A5-1511-4881-9833-39589A395E4F}"/>
                </a:ext>
              </a:extLst>
            </p:cNvPr>
            <p:cNvSpPr txBox="1">
              <a:spLocks noChangeArrowheads="1"/>
            </p:cNvSpPr>
            <p:nvPr/>
          </p:nvSpPr>
          <p:spPr bwMode="auto">
            <a:xfrm>
              <a:off x="4592" y="271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5</a:t>
              </a:r>
            </a:p>
          </p:txBody>
        </p:sp>
        <p:sp>
          <p:nvSpPr>
            <p:cNvPr id="14" name="Text Box 103">
              <a:extLst>
                <a:ext uri="{FF2B5EF4-FFF2-40B4-BE49-F238E27FC236}">
                  <a16:creationId xmlns:a16="http://schemas.microsoft.com/office/drawing/2014/main" xmlns="" id="{B562D223-D017-4627-87B0-ECBEE4FEB296}"/>
                </a:ext>
              </a:extLst>
            </p:cNvPr>
            <p:cNvSpPr txBox="1">
              <a:spLocks noChangeArrowheads="1"/>
            </p:cNvSpPr>
            <p:nvPr/>
          </p:nvSpPr>
          <p:spPr bwMode="auto">
            <a:xfrm>
              <a:off x="3655" y="2828"/>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15" name="Text Box 104">
              <a:extLst>
                <a:ext uri="{FF2B5EF4-FFF2-40B4-BE49-F238E27FC236}">
                  <a16:creationId xmlns:a16="http://schemas.microsoft.com/office/drawing/2014/main" xmlns="" id="{191400B8-4AEE-4322-9D66-23D5FAEE99CC}"/>
                </a:ext>
              </a:extLst>
            </p:cNvPr>
            <p:cNvSpPr txBox="1">
              <a:spLocks noChangeArrowheads="1"/>
            </p:cNvSpPr>
            <p:nvPr/>
          </p:nvSpPr>
          <p:spPr bwMode="auto">
            <a:xfrm>
              <a:off x="4570" y="2818"/>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16" name="AutoShape 105">
              <a:extLst>
                <a:ext uri="{FF2B5EF4-FFF2-40B4-BE49-F238E27FC236}">
                  <a16:creationId xmlns:a16="http://schemas.microsoft.com/office/drawing/2014/main" xmlns="" id="{94EEF616-DBE2-4B2B-BC5B-EBAF678AC550}"/>
                </a:ext>
              </a:extLst>
            </p:cNvPr>
            <p:cNvSpPr>
              <a:spLocks noChangeArrowheads="1"/>
            </p:cNvSpPr>
            <p:nvPr/>
          </p:nvSpPr>
          <p:spPr bwMode="auto">
            <a:xfrm>
              <a:off x="2552" y="2768"/>
              <a:ext cx="615" cy="125"/>
            </a:xfrm>
            <a:prstGeom prst="rightArrow">
              <a:avLst>
                <a:gd name="adj1" fmla="val 50000"/>
                <a:gd name="adj2" fmla="val 123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17" name="Line 107">
              <a:extLst>
                <a:ext uri="{FF2B5EF4-FFF2-40B4-BE49-F238E27FC236}">
                  <a16:creationId xmlns:a16="http://schemas.microsoft.com/office/drawing/2014/main" xmlns="" id="{60ED1959-51B4-4784-BAB6-BB25659C29F3}"/>
                </a:ext>
              </a:extLst>
            </p:cNvPr>
            <p:cNvSpPr>
              <a:spLocks noChangeShapeType="1"/>
            </p:cNvSpPr>
            <p:nvPr/>
          </p:nvSpPr>
          <p:spPr bwMode="auto">
            <a:xfrm>
              <a:off x="2801" y="1999"/>
              <a:ext cx="0" cy="486"/>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18" name="Text Box 108">
              <a:extLst>
                <a:ext uri="{FF2B5EF4-FFF2-40B4-BE49-F238E27FC236}">
                  <a16:creationId xmlns:a16="http://schemas.microsoft.com/office/drawing/2014/main" xmlns="" id="{74F1EE25-54FA-42A8-9AD9-9FBCE1F5E4FE}"/>
                </a:ext>
              </a:extLst>
            </p:cNvPr>
            <p:cNvSpPr txBox="1">
              <a:spLocks noChangeArrowheads="1"/>
            </p:cNvSpPr>
            <p:nvPr/>
          </p:nvSpPr>
          <p:spPr bwMode="auto">
            <a:xfrm>
              <a:off x="2125" y="3464"/>
              <a:ext cx="2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dirty="0">
                  <a:latin typeface="Times" panose="02020603050405020304" pitchFamily="18" charset="0"/>
                </a:rPr>
                <a:t>This violates the entity constraint.</a:t>
              </a:r>
            </a:p>
          </p:txBody>
        </p:sp>
        <p:sp>
          <p:nvSpPr>
            <p:cNvPr id="19" name="Line 109">
              <a:extLst>
                <a:ext uri="{FF2B5EF4-FFF2-40B4-BE49-F238E27FC236}">
                  <a16:creationId xmlns:a16="http://schemas.microsoft.com/office/drawing/2014/main" xmlns="" id="{D7DC6331-5837-41E4-A318-B081A04B5A75}"/>
                </a:ext>
              </a:extLst>
            </p:cNvPr>
            <p:cNvSpPr>
              <a:spLocks noChangeShapeType="1"/>
            </p:cNvSpPr>
            <p:nvPr/>
          </p:nvSpPr>
          <p:spPr bwMode="auto">
            <a:xfrm flipV="1">
              <a:off x="3253" y="3151"/>
              <a:ext cx="349" cy="35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0" name="Text Box 110">
              <a:extLst>
                <a:ext uri="{FF2B5EF4-FFF2-40B4-BE49-F238E27FC236}">
                  <a16:creationId xmlns:a16="http://schemas.microsoft.com/office/drawing/2014/main" xmlns="" id="{859B3709-65F8-4482-A342-923C8FDFB4F1}"/>
                </a:ext>
              </a:extLst>
            </p:cNvPr>
            <p:cNvSpPr txBox="1">
              <a:spLocks noChangeArrowheads="1"/>
            </p:cNvSpPr>
            <p:nvPr/>
          </p:nvSpPr>
          <p:spPr bwMode="auto">
            <a:xfrm>
              <a:off x="599" y="223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Works-on</a:t>
              </a:r>
            </a:p>
          </p:txBody>
        </p:sp>
        <p:sp>
          <p:nvSpPr>
            <p:cNvPr id="21" name="Text Box 111">
              <a:extLst>
                <a:ext uri="{FF2B5EF4-FFF2-40B4-BE49-F238E27FC236}">
                  <a16:creationId xmlns:a16="http://schemas.microsoft.com/office/drawing/2014/main" xmlns="" id="{CAA62BC6-CCE5-4245-A19B-691888AF80CB}"/>
                </a:ext>
              </a:extLst>
            </p:cNvPr>
            <p:cNvSpPr txBox="1">
              <a:spLocks noChangeArrowheads="1"/>
            </p:cNvSpPr>
            <p:nvPr/>
          </p:nvSpPr>
          <p:spPr bwMode="auto">
            <a:xfrm>
              <a:off x="3303" y="222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Works-on</a:t>
              </a:r>
            </a:p>
          </p:txBody>
        </p:sp>
      </p:grpSp>
    </p:spTree>
    <p:extLst>
      <p:ext uri="{BB962C8B-B14F-4D97-AF65-F5344CB8AC3E}">
        <p14:creationId xmlns:p14="http://schemas.microsoft.com/office/powerpoint/2010/main" val="4127801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8A896129-24B4-46F6-8CAA-7B363C42BEB0}"/>
              </a:ext>
            </a:extLst>
          </p:cNvPr>
          <p:cNvSpPr txBox="1">
            <a:spLocks noChangeArrowheads="1"/>
          </p:cNvSpPr>
          <p:nvPr/>
        </p:nvSpPr>
        <p:spPr bwMode="auto">
          <a:xfrm>
            <a:off x="438150" y="797718"/>
            <a:ext cx="646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Modify – a strategy to enforce referential integrity  </a:t>
            </a:r>
          </a:p>
        </p:txBody>
      </p:sp>
      <p:grpSp>
        <p:nvGrpSpPr>
          <p:cNvPr id="3" name="Group 2">
            <a:extLst>
              <a:ext uri="{FF2B5EF4-FFF2-40B4-BE49-F238E27FC236}">
                <a16:creationId xmlns:a16="http://schemas.microsoft.com/office/drawing/2014/main" xmlns="" id="{B915BDD5-63F1-4246-80E3-2D35135444F6}"/>
              </a:ext>
            </a:extLst>
          </p:cNvPr>
          <p:cNvGrpSpPr>
            <a:grpSpLocks/>
          </p:cNvGrpSpPr>
          <p:nvPr/>
        </p:nvGrpSpPr>
        <p:grpSpPr bwMode="auto">
          <a:xfrm>
            <a:off x="1174750" y="1848644"/>
            <a:ext cx="5111750" cy="1196976"/>
            <a:chOff x="960" y="799"/>
            <a:chExt cx="3220" cy="754"/>
          </a:xfrm>
        </p:grpSpPr>
        <p:sp>
          <p:nvSpPr>
            <p:cNvPr id="52" name="Rectangle 51">
              <a:extLst>
                <a:ext uri="{FF2B5EF4-FFF2-40B4-BE49-F238E27FC236}">
                  <a16:creationId xmlns:a16="http://schemas.microsoft.com/office/drawing/2014/main" xmlns="" id="{5278CBC8-151A-43EB-8860-F8B77952694C}"/>
                </a:ext>
              </a:extLst>
            </p:cNvPr>
            <p:cNvSpPr>
              <a:spLocks noChangeArrowheads="1"/>
            </p:cNvSpPr>
            <p:nvPr/>
          </p:nvSpPr>
          <p:spPr bwMode="auto">
            <a:xfrm>
              <a:off x="2570" y="1329"/>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3" name="Rectangle 52">
              <a:extLst>
                <a:ext uri="{FF2B5EF4-FFF2-40B4-BE49-F238E27FC236}">
                  <a16:creationId xmlns:a16="http://schemas.microsoft.com/office/drawing/2014/main" xmlns="" id="{F9B5C742-8728-48BE-8131-4EE42AE65DE2}"/>
                </a:ext>
              </a:extLst>
            </p:cNvPr>
            <p:cNvSpPr>
              <a:spLocks noChangeArrowheads="1"/>
            </p:cNvSpPr>
            <p:nvPr/>
          </p:nvSpPr>
          <p:spPr bwMode="auto">
            <a:xfrm>
              <a:off x="960" y="1329"/>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4" name="Rectangle 53">
              <a:extLst>
                <a:ext uri="{FF2B5EF4-FFF2-40B4-BE49-F238E27FC236}">
                  <a16:creationId xmlns:a16="http://schemas.microsoft.com/office/drawing/2014/main" xmlns="" id="{6E54C23D-7929-48B9-A83A-31A3DAE56F2E}"/>
                </a:ext>
              </a:extLst>
            </p:cNvPr>
            <p:cNvSpPr>
              <a:spLocks noChangeArrowheads="1"/>
            </p:cNvSpPr>
            <p:nvPr/>
          </p:nvSpPr>
          <p:spPr bwMode="auto">
            <a:xfrm>
              <a:off x="2570" y="1104"/>
              <a:ext cx="1610"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5" name="Rectangle 54">
              <a:extLst>
                <a:ext uri="{FF2B5EF4-FFF2-40B4-BE49-F238E27FC236}">
                  <a16:creationId xmlns:a16="http://schemas.microsoft.com/office/drawing/2014/main" xmlns="" id="{6AD38D4F-0043-488D-B731-2D795ED4153A}"/>
                </a:ext>
              </a:extLst>
            </p:cNvPr>
            <p:cNvSpPr>
              <a:spLocks noChangeArrowheads="1"/>
            </p:cNvSpPr>
            <p:nvPr/>
          </p:nvSpPr>
          <p:spPr bwMode="auto">
            <a:xfrm>
              <a:off x="960" y="1104"/>
              <a:ext cx="1610"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6" name="Rectangle 55">
              <a:extLst>
                <a:ext uri="{FF2B5EF4-FFF2-40B4-BE49-F238E27FC236}">
                  <a16:creationId xmlns:a16="http://schemas.microsoft.com/office/drawing/2014/main" xmlns="" id="{E210BAC8-064A-426E-94BC-7FC1C947FE58}"/>
                </a:ext>
              </a:extLst>
            </p:cNvPr>
            <p:cNvSpPr>
              <a:spLocks noChangeArrowheads="1"/>
            </p:cNvSpPr>
            <p:nvPr/>
          </p:nvSpPr>
          <p:spPr bwMode="auto">
            <a:xfrm>
              <a:off x="2570" y="880"/>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7" name="Rectangle 56">
              <a:extLst>
                <a:ext uri="{FF2B5EF4-FFF2-40B4-BE49-F238E27FC236}">
                  <a16:creationId xmlns:a16="http://schemas.microsoft.com/office/drawing/2014/main" xmlns="" id="{35D8C83C-B9CB-4FFF-9C85-02FC3AF48529}"/>
                </a:ext>
              </a:extLst>
            </p:cNvPr>
            <p:cNvSpPr>
              <a:spLocks noChangeArrowheads="1"/>
            </p:cNvSpPr>
            <p:nvPr/>
          </p:nvSpPr>
          <p:spPr bwMode="auto">
            <a:xfrm>
              <a:off x="960" y="880"/>
              <a:ext cx="161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58" name="Line 10">
              <a:extLst>
                <a:ext uri="{FF2B5EF4-FFF2-40B4-BE49-F238E27FC236}">
                  <a16:creationId xmlns:a16="http://schemas.microsoft.com/office/drawing/2014/main" xmlns="" id="{C5A3502B-7FF0-4686-94D6-1CD8BD941942}"/>
                </a:ext>
              </a:extLst>
            </p:cNvPr>
            <p:cNvSpPr>
              <a:spLocks noChangeShapeType="1"/>
            </p:cNvSpPr>
            <p:nvPr/>
          </p:nvSpPr>
          <p:spPr bwMode="auto">
            <a:xfrm>
              <a:off x="960" y="880"/>
              <a:ext cx="3220"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59" name="Line 11">
              <a:extLst>
                <a:ext uri="{FF2B5EF4-FFF2-40B4-BE49-F238E27FC236}">
                  <a16:creationId xmlns:a16="http://schemas.microsoft.com/office/drawing/2014/main" xmlns="" id="{9854E307-DA85-46A9-A866-DAD3E66C2B17}"/>
                </a:ext>
              </a:extLst>
            </p:cNvPr>
            <p:cNvSpPr>
              <a:spLocks noChangeShapeType="1"/>
            </p:cNvSpPr>
            <p:nvPr/>
          </p:nvSpPr>
          <p:spPr bwMode="auto">
            <a:xfrm>
              <a:off x="960" y="1104"/>
              <a:ext cx="322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0" name="Line 12">
              <a:extLst>
                <a:ext uri="{FF2B5EF4-FFF2-40B4-BE49-F238E27FC236}">
                  <a16:creationId xmlns:a16="http://schemas.microsoft.com/office/drawing/2014/main" xmlns="" id="{8F257ADF-80B8-41B9-8561-CC820ADAB3D1}"/>
                </a:ext>
              </a:extLst>
            </p:cNvPr>
            <p:cNvSpPr>
              <a:spLocks noChangeShapeType="1"/>
            </p:cNvSpPr>
            <p:nvPr/>
          </p:nvSpPr>
          <p:spPr bwMode="auto">
            <a:xfrm>
              <a:off x="960" y="1329"/>
              <a:ext cx="322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1" name="Line 13">
              <a:extLst>
                <a:ext uri="{FF2B5EF4-FFF2-40B4-BE49-F238E27FC236}">
                  <a16:creationId xmlns:a16="http://schemas.microsoft.com/office/drawing/2014/main" xmlns="" id="{5A903650-661E-4A44-AB57-446DDDF673BA}"/>
                </a:ext>
              </a:extLst>
            </p:cNvPr>
            <p:cNvSpPr>
              <a:spLocks noChangeShapeType="1"/>
            </p:cNvSpPr>
            <p:nvPr/>
          </p:nvSpPr>
          <p:spPr bwMode="auto">
            <a:xfrm>
              <a:off x="960" y="1553"/>
              <a:ext cx="3220"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2" name="Line 14">
              <a:extLst>
                <a:ext uri="{FF2B5EF4-FFF2-40B4-BE49-F238E27FC236}">
                  <a16:creationId xmlns:a16="http://schemas.microsoft.com/office/drawing/2014/main" xmlns="" id="{0F994C75-0AB4-4D54-B70F-5988410452DD}"/>
                </a:ext>
              </a:extLst>
            </p:cNvPr>
            <p:cNvSpPr>
              <a:spLocks noChangeShapeType="1"/>
            </p:cNvSpPr>
            <p:nvPr/>
          </p:nvSpPr>
          <p:spPr bwMode="auto">
            <a:xfrm>
              <a:off x="960" y="880"/>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3" name="Line 15">
              <a:extLst>
                <a:ext uri="{FF2B5EF4-FFF2-40B4-BE49-F238E27FC236}">
                  <a16:creationId xmlns:a16="http://schemas.microsoft.com/office/drawing/2014/main" xmlns="" id="{BAF03E86-8719-4A41-9BA5-FAEE30703394}"/>
                </a:ext>
              </a:extLst>
            </p:cNvPr>
            <p:cNvSpPr>
              <a:spLocks noChangeShapeType="1"/>
            </p:cNvSpPr>
            <p:nvPr/>
          </p:nvSpPr>
          <p:spPr bwMode="auto">
            <a:xfrm>
              <a:off x="1965" y="880"/>
              <a:ext cx="0" cy="67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4" name="Line 16">
              <a:extLst>
                <a:ext uri="{FF2B5EF4-FFF2-40B4-BE49-F238E27FC236}">
                  <a16:creationId xmlns:a16="http://schemas.microsoft.com/office/drawing/2014/main" xmlns="" id="{19DBF0CF-E5AB-4EC8-B0D2-BEB07ECF7E19}"/>
                </a:ext>
              </a:extLst>
            </p:cNvPr>
            <p:cNvSpPr>
              <a:spLocks noChangeShapeType="1"/>
            </p:cNvSpPr>
            <p:nvPr/>
          </p:nvSpPr>
          <p:spPr bwMode="auto">
            <a:xfrm>
              <a:off x="4180" y="880"/>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65" name="Text Box 17">
              <a:extLst>
                <a:ext uri="{FF2B5EF4-FFF2-40B4-BE49-F238E27FC236}">
                  <a16:creationId xmlns:a16="http://schemas.microsoft.com/office/drawing/2014/main" xmlns="" id="{6AC14CA2-9FB0-4009-AF2A-69E74E24CED6}"/>
                </a:ext>
              </a:extLst>
            </p:cNvPr>
            <p:cNvSpPr txBox="1">
              <a:spLocks noChangeArrowheads="1"/>
            </p:cNvSpPr>
            <p:nvPr/>
          </p:nvSpPr>
          <p:spPr bwMode="auto">
            <a:xfrm>
              <a:off x="1048" y="1101"/>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p>
          </p:txBody>
        </p:sp>
        <p:sp>
          <p:nvSpPr>
            <p:cNvPr id="66" name="Text Box 18">
              <a:extLst>
                <a:ext uri="{FF2B5EF4-FFF2-40B4-BE49-F238E27FC236}">
                  <a16:creationId xmlns:a16="http://schemas.microsoft.com/office/drawing/2014/main" xmlns="" id="{86BCFCEA-DED8-47F7-A8F5-61CBCCCCAE9F}"/>
                </a:ext>
              </a:extLst>
            </p:cNvPr>
            <p:cNvSpPr txBox="1">
              <a:spLocks noChangeArrowheads="1"/>
            </p:cNvSpPr>
            <p:nvPr/>
          </p:nvSpPr>
          <p:spPr bwMode="auto">
            <a:xfrm>
              <a:off x="1264" y="827"/>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ssn</a:t>
              </a:r>
            </a:p>
          </p:txBody>
        </p:sp>
        <p:sp>
          <p:nvSpPr>
            <p:cNvPr id="67" name="Text Box 19">
              <a:extLst>
                <a:ext uri="{FF2B5EF4-FFF2-40B4-BE49-F238E27FC236}">
                  <a16:creationId xmlns:a16="http://schemas.microsoft.com/office/drawing/2014/main" xmlns="" id="{92919FB1-2541-4DCB-AD0F-EAC46E5F206D}"/>
                </a:ext>
              </a:extLst>
            </p:cNvPr>
            <p:cNvSpPr txBox="1">
              <a:spLocks noChangeArrowheads="1"/>
            </p:cNvSpPr>
            <p:nvPr/>
          </p:nvSpPr>
          <p:spPr bwMode="auto">
            <a:xfrm>
              <a:off x="2122" y="799"/>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68" name="Text Box 20">
              <a:extLst>
                <a:ext uri="{FF2B5EF4-FFF2-40B4-BE49-F238E27FC236}">
                  <a16:creationId xmlns:a16="http://schemas.microsoft.com/office/drawing/2014/main" xmlns="" id="{42F7373D-407E-4C78-9AAE-3DD77470B943}"/>
                </a:ext>
              </a:extLst>
            </p:cNvPr>
            <p:cNvSpPr txBox="1">
              <a:spLocks noChangeArrowheads="1"/>
            </p:cNvSpPr>
            <p:nvPr/>
          </p:nvSpPr>
          <p:spPr bwMode="auto">
            <a:xfrm>
              <a:off x="1285" y="1252"/>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grpSp>
      <p:sp>
        <p:nvSpPr>
          <p:cNvPr id="4" name="Text Box 21">
            <a:extLst>
              <a:ext uri="{FF2B5EF4-FFF2-40B4-BE49-F238E27FC236}">
                <a16:creationId xmlns:a16="http://schemas.microsoft.com/office/drawing/2014/main" xmlns="" id="{DD034DE0-5BE3-4EE0-8633-DB79D5A00413}"/>
              </a:ext>
            </a:extLst>
          </p:cNvPr>
          <p:cNvSpPr txBox="1">
            <a:spLocks noChangeArrowheads="1"/>
          </p:cNvSpPr>
          <p:nvPr/>
        </p:nvSpPr>
        <p:spPr bwMode="auto">
          <a:xfrm>
            <a:off x="1103313" y="1497806"/>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Employee</a:t>
            </a:r>
          </a:p>
        </p:txBody>
      </p:sp>
      <p:sp>
        <p:nvSpPr>
          <p:cNvPr id="5" name="Text Box 43">
            <a:extLst>
              <a:ext uri="{FF2B5EF4-FFF2-40B4-BE49-F238E27FC236}">
                <a16:creationId xmlns:a16="http://schemas.microsoft.com/office/drawing/2014/main" xmlns="" id="{9D34E237-04FF-40A4-BACF-CC87111F9464}"/>
              </a:ext>
            </a:extLst>
          </p:cNvPr>
          <p:cNvSpPr txBox="1">
            <a:spLocks noChangeArrowheads="1"/>
          </p:cNvSpPr>
          <p:nvPr/>
        </p:nvSpPr>
        <p:spPr bwMode="auto">
          <a:xfrm>
            <a:off x="7394575" y="2715418"/>
            <a:ext cx="909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delete</a:t>
            </a:r>
          </a:p>
        </p:txBody>
      </p:sp>
      <p:sp>
        <p:nvSpPr>
          <p:cNvPr id="6" name="Line 44">
            <a:extLst>
              <a:ext uri="{FF2B5EF4-FFF2-40B4-BE49-F238E27FC236}">
                <a16:creationId xmlns:a16="http://schemas.microsoft.com/office/drawing/2014/main" xmlns="" id="{C2237CF0-059F-4365-AAED-C2FA191D8A66}"/>
              </a:ext>
            </a:extLst>
          </p:cNvPr>
          <p:cNvSpPr>
            <a:spLocks noChangeShapeType="1"/>
          </p:cNvSpPr>
          <p:nvPr/>
        </p:nvSpPr>
        <p:spPr bwMode="auto">
          <a:xfrm flipH="1" flipV="1">
            <a:off x="6446838" y="2516981"/>
            <a:ext cx="985837" cy="41116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7" name="AutoShape 65">
            <a:extLst>
              <a:ext uri="{FF2B5EF4-FFF2-40B4-BE49-F238E27FC236}">
                <a16:creationId xmlns:a16="http://schemas.microsoft.com/office/drawing/2014/main" xmlns="" id="{A05A3026-2A7A-49B7-92D9-604B57BFA97F}"/>
              </a:ext>
            </a:extLst>
          </p:cNvPr>
          <p:cNvSpPr>
            <a:spLocks noChangeArrowheads="1"/>
          </p:cNvSpPr>
          <p:nvPr/>
        </p:nvSpPr>
        <p:spPr bwMode="auto">
          <a:xfrm>
            <a:off x="4222750" y="4490243"/>
            <a:ext cx="976313" cy="198438"/>
          </a:xfrm>
          <a:prstGeom prst="rightArrow">
            <a:avLst>
              <a:gd name="adj1" fmla="val 50000"/>
              <a:gd name="adj2" fmla="val 123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8" name="Line 66">
            <a:extLst>
              <a:ext uri="{FF2B5EF4-FFF2-40B4-BE49-F238E27FC236}">
                <a16:creationId xmlns:a16="http://schemas.microsoft.com/office/drawing/2014/main" xmlns="" id="{C27BFEB8-E840-4B44-BE44-99E368EE29FD}"/>
              </a:ext>
            </a:extLst>
          </p:cNvPr>
          <p:cNvSpPr>
            <a:spLocks noChangeShapeType="1"/>
          </p:cNvSpPr>
          <p:nvPr/>
        </p:nvSpPr>
        <p:spPr bwMode="auto">
          <a:xfrm>
            <a:off x="4618038" y="3269456"/>
            <a:ext cx="0" cy="7715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9" name="Text Box 67">
            <a:extLst>
              <a:ext uri="{FF2B5EF4-FFF2-40B4-BE49-F238E27FC236}">
                <a16:creationId xmlns:a16="http://schemas.microsoft.com/office/drawing/2014/main" xmlns="" id="{3B7F30D4-6E4B-46BF-8ACC-131EA477ABA9}"/>
              </a:ext>
            </a:extLst>
          </p:cNvPr>
          <p:cNvSpPr txBox="1">
            <a:spLocks noChangeArrowheads="1"/>
          </p:cNvSpPr>
          <p:nvPr/>
        </p:nvSpPr>
        <p:spPr bwMode="auto">
          <a:xfrm>
            <a:off x="3287713" y="5603081"/>
            <a:ext cx="529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This does not violate the entity constraint.</a:t>
            </a:r>
          </a:p>
        </p:txBody>
      </p:sp>
      <p:grpSp>
        <p:nvGrpSpPr>
          <p:cNvPr id="10" name="Group 9">
            <a:extLst>
              <a:ext uri="{FF2B5EF4-FFF2-40B4-BE49-F238E27FC236}">
                <a16:creationId xmlns:a16="http://schemas.microsoft.com/office/drawing/2014/main" xmlns="" id="{7013841E-05AB-4C0B-9CA4-1F571D32DDCB}"/>
              </a:ext>
            </a:extLst>
          </p:cNvPr>
          <p:cNvGrpSpPr>
            <a:grpSpLocks/>
          </p:cNvGrpSpPr>
          <p:nvPr/>
        </p:nvGrpSpPr>
        <p:grpSpPr bwMode="auto">
          <a:xfrm>
            <a:off x="461963" y="3631406"/>
            <a:ext cx="3411538" cy="1574800"/>
            <a:chOff x="183" y="2227"/>
            <a:chExt cx="2149" cy="992"/>
          </a:xfrm>
        </p:grpSpPr>
        <p:sp>
          <p:nvSpPr>
            <p:cNvPr id="32" name="Text Box 69">
              <a:extLst>
                <a:ext uri="{FF2B5EF4-FFF2-40B4-BE49-F238E27FC236}">
                  <a16:creationId xmlns:a16="http://schemas.microsoft.com/office/drawing/2014/main" xmlns="" id="{9B68E0BC-AA6A-4F26-B027-4100E5473D40}"/>
                </a:ext>
              </a:extLst>
            </p:cNvPr>
            <p:cNvSpPr txBox="1">
              <a:spLocks noChangeArrowheads="1"/>
            </p:cNvSpPr>
            <p:nvPr/>
          </p:nvSpPr>
          <p:spPr bwMode="auto">
            <a:xfrm>
              <a:off x="183" y="2227"/>
              <a:ext cx="10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Department</a:t>
              </a:r>
            </a:p>
          </p:txBody>
        </p:sp>
        <p:sp>
          <p:nvSpPr>
            <p:cNvPr id="33" name="Rectangle 32">
              <a:extLst>
                <a:ext uri="{FF2B5EF4-FFF2-40B4-BE49-F238E27FC236}">
                  <a16:creationId xmlns:a16="http://schemas.microsoft.com/office/drawing/2014/main" xmlns="" id="{730CE37E-C7EA-4FA6-8D2E-3DF253CF87E9}"/>
                </a:ext>
              </a:extLst>
            </p:cNvPr>
            <p:cNvSpPr>
              <a:spLocks noChangeArrowheads="1"/>
            </p:cNvSpPr>
            <p:nvPr/>
          </p:nvSpPr>
          <p:spPr bwMode="auto">
            <a:xfrm>
              <a:off x="1282" y="2995"/>
              <a:ext cx="105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4" name="Rectangle 33">
              <a:extLst>
                <a:ext uri="{FF2B5EF4-FFF2-40B4-BE49-F238E27FC236}">
                  <a16:creationId xmlns:a16="http://schemas.microsoft.com/office/drawing/2014/main" xmlns="" id="{1CB25B28-A360-4AF3-80A1-1F4448810DC3}"/>
                </a:ext>
              </a:extLst>
            </p:cNvPr>
            <p:cNvSpPr>
              <a:spLocks noChangeArrowheads="1"/>
            </p:cNvSpPr>
            <p:nvPr/>
          </p:nvSpPr>
          <p:spPr bwMode="auto">
            <a:xfrm>
              <a:off x="231" y="2995"/>
              <a:ext cx="1051"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5" name="Rectangle 34">
              <a:extLst>
                <a:ext uri="{FF2B5EF4-FFF2-40B4-BE49-F238E27FC236}">
                  <a16:creationId xmlns:a16="http://schemas.microsoft.com/office/drawing/2014/main" xmlns="" id="{05038505-B1A3-4D82-9428-0AAF7A7AC34D}"/>
                </a:ext>
              </a:extLst>
            </p:cNvPr>
            <p:cNvSpPr>
              <a:spLocks noChangeArrowheads="1"/>
            </p:cNvSpPr>
            <p:nvPr/>
          </p:nvSpPr>
          <p:spPr bwMode="auto">
            <a:xfrm>
              <a:off x="1282" y="2770"/>
              <a:ext cx="1050"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6" name="Rectangle 35">
              <a:extLst>
                <a:ext uri="{FF2B5EF4-FFF2-40B4-BE49-F238E27FC236}">
                  <a16:creationId xmlns:a16="http://schemas.microsoft.com/office/drawing/2014/main" xmlns="" id="{6BD56499-885B-4129-9A08-4CF0CAE69610}"/>
                </a:ext>
              </a:extLst>
            </p:cNvPr>
            <p:cNvSpPr>
              <a:spLocks noChangeArrowheads="1"/>
            </p:cNvSpPr>
            <p:nvPr/>
          </p:nvSpPr>
          <p:spPr bwMode="auto">
            <a:xfrm>
              <a:off x="231" y="2770"/>
              <a:ext cx="1051" cy="2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7" name="Rectangle 36">
              <a:extLst>
                <a:ext uri="{FF2B5EF4-FFF2-40B4-BE49-F238E27FC236}">
                  <a16:creationId xmlns:a16="http://schemas.microsoft.com/office/drawing/2014/main" xmlns="" id="{E58C8D8E-D64F-4858-A770-B5914B859CC3}"/>
                </a:ext>
              </a:extLst>
            </p:cNvPr>
            <p:cNvSpPr>
              <a:spLocks noChangeArrowheads="1"/>
            </p:cNvSpPr>
            <p:nvPr/>
          </p:nvSpPr>
          <p:spPr bwMode="auto">
            <a:xfrm>
              <a:off x="1282" y="2546"/>
              <a:ext cx="1050"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8" name="Rectangle 37">
              <a:extLst>
                <a:ext uri="{FF2B5EF4-FFF2-40B4-BE49-F238E27FC236}">
                  <a16:creationId xmlns:a16="http://schemas.microsoft.com/office/drawing/2014/main" xmlns="" id="{20A865CB-B020-418D-B73E-DBA96925D23B}"/>
                </a:ext>
              </a:extLst>
            </p:cNvPr>
            <p:cNvSpPr>
              <a:spLocks noChangeArrowheads="1"/>
            </p:cNvSpPr>
            <p:nvPr/>
          </p:nvSpPr>
          <p:spPr bwMode="auto">
            <a:xfrm>
              <a:off x="231" y="2546"/>
              <a:ext cx="1051" cy="2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39" name="Line 77">
              <a:extLst>
                <a:ext uri="{FF2B5EF4-FFF2-40B4-BE49-F238E27FC236}">
                  <a16:creationId xmlns:a16="http://schemas.microsoft.com/office/drawing/2014/main" xmlns="" id="{81BDE5A2-95B2-441D-B50C-2563E03BB443}"/>
                </a:ext>
              </a:extLst>
            </p:cNvPr>
            <p:cNvSpPr>
              <a:spLocks noChangeShapeType="1"/>
            </p:cNvSpPr>
            <p:nvPr/>
          </p:nvSpPr>
          <p:spPr bwMode="auto">
            <a:xfrm>
              <a:off x="231" y="2546"/>
              <a:ext cx="2101"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0" name="Line 78">
              <a:extLst>
                <a:ext uri="{FF2B5EF4-FFF2-40B4-BE49-F238E27FC236}">
                  <a16:creationId xmlns:a16="http://schemas.microsoft.com/office/drawing/2014/main" xmlns="" id="{BEFE595B-14AA-41AA-BF3F-9E6D98FC0DFC}"/>
                </a:ext>
              </a:extLst>
            </p:cNvPr>
            <p:cNvSpPr>
              <a:spLocks noChangeShapeType="1"/>
            </p:cNvSpPr>
            <p:nvPr/>
          </p:nvSpPr>
          <p:spPr bwMode="auto">
            <a:xfrm>
              <a:off x="231" y="2770"/>
              <a:ext cx="2101"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1" name="Line 79">
              <a:extLst>
                <a:ext uri="{FF2B5EF4-FFF2-40B4-BE49-F238E27FC236}">
                  <a16:creationId xmlns:a16="http://schemas.microsoft.com/office/drawing/2014/main" xmlns="" id="{A1B4B4B0-69EF-4D2F-A475-9665ECB52530}"/>
                </a:ext>
              </a:extLst>
            </p:cNvPr>
            <p:cNvSpPr>
              <a:spLocks noChangeShapeType="1"/>
            </p:cNvSpPr>
            <p:nvPr/>
          </p:nvSpPr>
          <p:spPr bwMode="auto">
            <a:xfrm>
              <a:off x="231" y="2995"/>
              <a:ext cx="2101"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2" name="Line 80">
              <a:extLst>
                <a:ext uri="{FF2B5EF4-FFF2-40B4-BE49-F238E27FC236}">
                  <a16:creationId xmlns:a16="http://schemas.microsoft.com/office/drawing/2014/main" xmlns="" id="{00443238-3EC9-40F0-A321-666186830C62}"/>
                </a:ext>
              </a:extLst>
            </p:cNvPr>
            <p:cNvSpPr>
              <a:spLocks noChangeShapeType="1"/>
            </p:cNvSpPr>
            <p:nvPr/>
          </p:nvSpPr>
          <p:spPr bwMode="auto">
            <a:xfrm>
              <a:off x="231" y="3219"/>
              <a:ext cx="2101"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3" name="Line 81">
              <a:extLst>
                <a:ext uri="{FF2B5EF4-FFF2-40B4-BE49-F238E27FC236}">
                  <a16:creationId xmlns:a16="http://schemas.microsoft.com/office/drawing/2014/main" xmlns="" id="{5AC696AE-C55B-43AE-B385-0342B7F60D96}"/>
                </a:ext>
              </a:extLst>
            </p:cNvPr>
            <p:cNvSpPr>
              <a:spLocks noChangeShapeType="1"/>
            </p:cNvSpPr>
            <p:nvPr/>
          </p:nvSpPr>
          <p:spPr bwMode="auto">
            <a:xfrm>
              <a:off x="231" y="2546"/>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4" name="Line 82">
              <a:extLst>
                <a:ext uri="{FF2B5EF4-FFF2-40B4-BE49-F238E27FC236}">
                  <a16:creationId xmlns:a16="http://schemas.microsoft.com/office/drawing/2014/main" xmlns="" id="{510DE133-F2D5-4FD3-ADFD-76F82E4627E1}"/>
                </a:ext>
              </a:extLst>
            </p:cNvPr>
            <p:cNvSpPr>
              <a:spLocks noChangeShapeType="1"/>
            </p:cNvSpPr>
            <p:nvPr/>
          </p:nvSpPr>
          <p:spPr bwMode="auto">
            <a:xfrm>
              <a:off x="887" y="2546"/>
              <a:ext cx="0" cy="67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5" name="Line 83">
              <a:extLst>
                <a:ext uri="{FF2B5EF4-FFF2-40B4-BE49-F238E27FC236}">
                  <a16:creationId xmlns:a16="http://schemas.microsoft.com/office/drawing/2014/main" xmlns="" id="{4232B5DC-AD32-4E6C-B7F1-45C9F82244FF}"/>
                </a:ext>
              </a:extLst>
            </p:cNvPr>
            <p:cNvSpPr>
              <a:spLocks noChangeShapeType="1"/>
            </p:cNvSpPr>
            <p:nvPr/>
          </p:nvSpPr>
          <p:spPr bwMode="auto">
            <a:xfrm>
              <a:off x="2332" y="2546"/>
              <a:ext cx="0" cy="673"/>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46" name="Text Box 84">
              <a:extLst>
                <a:ext uri="{FF2B5EF4-FFF2-40B4-BE49-F238E27FC236}">
                  <a16:creationId xmlns:a16="http://schemas.microsoft.com/office/drawing/2014/main" xmlns="" id="{0A8E9E7C-9355-47AC-A2C0-85D556F9A84A}"/>
                </a:ext>
              </a:extLst>
            </p:cNvPr>
            <p:cNvSpPr txBox="1">
              <a:spLocks noChangeArrowheads="1"/>
            </p:cNvSpPr>
            <p:nvPr/>
          </p:nvSpPr>
          <p:spPr bwMode="auto">
            <a:xfrm>
              <a:off x="1394" y="2756"/>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123456789</a:t>
              </a:r>
            </a:p>
          </p:txBody>
        </p:sp>
        <p:sp>
          <p:nvSpPr>
            <p:cNvPr id="47" name="Text Box 85">
              <a:extLst>
                <a:ext uri="{FF2B5EF4-FFF2-40B4-BE49-F238E27FC236}">
                  <a16:creationId xmlns:a16="http://schemas.microsoft.com/office/drawing/2014/main" xmlns="" id="{3EA7168C-90D7-4C73-BBB1-6D5FB2260A05}"/>
                </a:ext>
              </a:extLst>
            </p:cNvPr>
            <p:cNvSpPr txBox="1">
              <a:spLocks noChangeArrowheads="1"/>
            </p:cNvSpPr>
            <p:nvPr/>
          </p:nvSpPr>
          <p:spPr bwMode="auto">
            <a:xfrm>
              <a:off x="363" y="2493"/>
              <a:ext cx="4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Dno</a:t>
              </a:r>
            </a:p>
          </p:txBody>
        </p:sp>
        <p:sp>
          <p:nvSpPr>
            <p:cNvPr id="48" name="Text Box 86">
              <a:extLst>
                <a:ext uri="{FF2B5EF4-FFF2-40B4-BE49-F238E27FC236}">
                  <a16:creationId xmlns:a16="http://schemas.microsoft.com/office/drawing/2014/main" xmlns="" id="{0671AE0C-CB7A-40C0-9709-86FD3F308902}"/>
                </a:ext>
              </a:extLst>
            </p:cNvPr>
            <p:cNvSpPr txBox="1">
              <a:spLocks noChangeArrowheads="1"/>
            </p:cNvSpPr>
            <p:nvPr/>
          </p:nvSpPr>
          <p:spPr bwMode="auto">
            <a:xfrm>
              <a:off x="989" y="2465"/>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49" name="Text Box 87">
              <a:extLst>
                <a:ext uri="{FF2B5EF4-FFF2-40B4-BE49-F238E27FC236}">
                  <a16:creationId xmlns:a16="http://schemas.microsoft.com/office/drawing/2014/main" xmlns="" id="{691D17DF-5BB6-4065-98E6-5AF84A2FB57F}"/>
                </a:ext>
              </a:extLst>
            </p:cNvPr>
            <p:cNvSpPr txBox="1">
              <a:spLocks noChangeArrowheads="1"/>
            </p:cNvSpPr>
            <p:nvPr/>
          </p:nvSpPr>
          <p:spPr bwMode="auto">
            <a:xfrm>
              <a:off x="443" y="2918"/>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50" name="Text Box 88">
              <a:extLst>
                <a:ext uri="{FF2B5EF4-FFF2-40B4-BE49-F238E27FC236}">
                  <a16:creationId xmlns:a16="http://schemas.microsoft.com/office/drawing/2014/main" xmlns="" id="{26AC7A21-496B-4F8C-8A9E-4E070290DEEE}"/>
                </a:ext>
              </a:extLst>
            </p:cNvPr>
            <p:cNvSpPr txBox="1">
              <a:spLocks noChangeArrowheads="1"/>
            </p:cNvSpPr>
            <p:nvPr/>
          </p:nvSpPr>
          <p:spPr bwMode="auto">
            <a:xfrm>
              <a:off x="461" y="277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5</a:t>
              </a:r>
            </a:p>
          </p:txBody>
        </p:sp>
        <p:sp>
          <p:nvSpPr>
            <p:cNvPr id="51" name="Text Box 89">
              <a:extLst>
                <a:ext uri="{FF2B5EF4-FFF2-40B4-BE49-F238E27FC236}">
                  <a16:creationId xmlns:a16="http://schemas.microsoft.com/office/drawing/2014/main" xmlns="" id="{C477DD03-D523-4E49-8A99-D85F7EE6AC3C}"/>
                </a:ext>
              </a:extLst>
            </p:cNvPr>
            <p:cNvSpPr txBox="1">
              <a:spLocks noChangeArrowheads="1"/>
            </p:cNvSpPr>
            <p:nvPr/>
          </p:nvSpPr>
          <p:spPr bwMode="auto">
            <a:xfrm>
              <a:off x="1467" y="2519"/>
              <a:ext cx="7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latin typeface="Times" panose="02020603050405020304" pitchFamily="18" charset="0"/>
                </a:rPr>
                <a:t>chairman</a:t>
              </a:r>
            </a:p>
          </p:txBody>
        </p:sp>
      </p:grpSp>
      <p:sp>
        <p:nvSpPr>
          <p:cNvPr id="11" name="Text Box 92">
            <a:extLst>
              <a:ext uri="{FF2B5EF4-FFF2-40B4-BE49-F238E27FC236}">
                <a16:creationId xmlns:a16="http://schemas.microsoft.com/office/drawing/2014/main" xmlns="" id="{2A8E9000-4A0B-49A8-B938-A9FC53DE1D91}"/>
              </a:ext>
            </a:extLst>
          </p:cNvPr>
          <p:cNvSpPr txBox="1">
            <a:spLocks noChangeArrowheads="1"/>
          </p:cNvSpPr>
          <p:nvPr/>
        </p:nvSpPr>
        <p:spPr bwMode="auto">
          <a:xfrm>
            <a:off x="5294313" y="3586956"/>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latin typeface="Times" panose="02020603050405020304" pitchFamily="18" charset="0"/>
              </a:rPr>
              <a:t>Department</a:t>
            </a:r>
          </a:p>
        </p:txBody>
      </p:sp>
      <p:sp>
        <p:nvSpPr>
          <p:cNvPr id="12" name="Rectangle 11">
            <a:extLst>
              <a:ext uri="{FF2B5EF4-FFF2-40B4-BE49-F238E27FC236}">
                <a16:creationId xmlns:a16="http://schemas.microsoft.com/office/drawing/2014/main" xmlns="" id="{3DCB7A1E-E9A2-4A9F-BC2C-9F51EB0040F1}"/>
              </a:ext>
            </a:extLst>
          </p:cNvPr>
          <p:cNvSpPr>
            <a:spLocks noChangeArrowheads="1"/>
          </p:cNvSpPr>
          <p:nvPr/>
        </p:nvSpPr>
        <p:spPr bwMode="auto">
          <a:xfrm>
            <a:off x="7038975" y="4806156"/>
            <a:ext cx="1666875" cy="3556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13" name="Rectangle 12">
            <a:extLst>
              <a:ext uri="{FF2B5EF4-FFF2-40B4-BE49-F238E27FC236}">
                <a16:creationId xmlns:a16="http://schemas.microsoft.com/office/drawing/2014/main" xmlns="" id="{977A5059-C7B3-4C93-9E12-0720EA01FD01}"/>
              </a:ext>
            </a:extLst>
          </p:cNvPr>
          <p:cNvSpPr>
            <a:spLocks noChangeArrowheads="1"/>
          </p:cNvSpPr>
          <p:nvPr/>
        </p:nvSpPr>
        <p:spPr bwMode="auto">
          <a:xfrm>
            <a:off x="5370513" y="4806156"/>
            <a:ext cx="1668462" cy="3556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14" name="Rectangle 13">
            <a:extLst>
              <a:ext uri="{FF2B5EF4-FFF2-40B4-BE49-F238E27FC236}">
                <a16:creationId xmlns:a16="http://schemas.microsoft.com/office/drawing/2014/main" xmlns="" id="{046D5D8E-7458-4B98-8DE0-2C144ECCB6CA}"/>
              </a:ext>
            </a:extLst>
          </p:cNvPr>
          <p:cNvSpPr>
            <a:spLocks noChangeArrowheads="1"/>
          </p:cNvSpPr>
          <p:nvPr/>
        </p:nvSpPr>
        <p:spPr bwMode="auto">
          <a:xfrm>
            <a:off x="7038975" y="4448968"/>
            <a:ext cx="1666875" cy="3571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15" name="Rectangle 14">
            <a:extLst>
              <a:ext uri="{FF2B5EF4-FFF2-40B4-BE49-F238E27FC236}">
                <a16:creationId xmlns:a16="http://schemas.microsoft.com/office/drawing/2014/main" xmlns="" id="{4929EFD2-2BF9-49A2-A5F6-0E6D786644E1}"/>
              </a:ext>
            </a:extLst>
          </p:cNvPr>
          <p:cNvSpPr>
            <a:spLocks noChangeArrowheads="1"/>
          </p:cNvSpPr>
          <p:nvPr/>
        </p:nvSpPr>
        <p:spPr bwMode="auto">
          <a:xfrm>
            <a:off x="5370513" y="4448968"/>
            <a:ext cx="1668462" cy="3571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16" name="Rectangle 15">
            <a:extLst>
              <a:ext uri="{FF2B5EF4-FFF2-40B4-BE49-F238E27FC236}">
                <a16:creationId xmlns:a16="http://schemas.microsoft.com/office/drawing/2014/main" xmlns="" id="{FC590368-957F-44FE-8F61-671C2B4B2394}"/>
              </a:ext>
            </a:extLst>
          </p:cNvPr>
          <p:cNvSpPr>
            <a:spLocks noChangeArrowheads="1"/>
          </p:cNvSpPr>
          <p:nvPr/>
        </p:nvSpPr>
        <p:spPr bwMode="auto">
          <a:xfrm>
            <a:off x="7038975" y="4093368"/>
            <a:ext cx="1666875" cy="3556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17" name="Rectangle 16">
            <a:extLst>
              <a:ext uri="{FF2B5EF4-FFF2-40B4-BE49-F238E27FC236}">
                <a16:creationId xmlns:a16="http://schemas.microsoft.com/office/drawing/2014/main" xmlns="" id="{B09E4AA3-9169-4228-97E0-43A70E607A3B}"/>
              </a:ext>
            </a:extLst>
          </p:cNvPr>
          <p:cNvSpPr>
            <a:spLocks noChangeArrowheads="1"/>
          </p:cNvSpPr>
          <p:nvPr/>
        </p:nvSpPr>
        <p:spPr bwMode="auto">
          <a:xfrm>
            <a:off x="5370513" y="4093368"/>
            <a:ext cx="1668462" cy="3556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pPr>
              <a:buFontTx/>
              <a:buNone/>
            </a:pPr>
            <a:endParaRPr lang="en-US" altLang="en-US"/>
          </a:p>
        </p:txBody>
      </p:sp>
      <p:sp>
        <p:nvSpPr>
          <p:cNvPr id="18" name="Line 99">
            <a:extLst>
              <a:ext uri="{FF2B5EF4-FFF2-40B4-BE49-F238E27FC236}">
                <a16:creationId xmlns:a16="http://schemas.microsoft.com/office/drawing/2014/main" xmlns="" id="{6D913C81-6A3C-49D6-A091-ECE5567356E8}"/>
              </a:ext>
            </a:extLst>
          </p:cNvPr>
          <p:cNvSpPr>
            <a:spLocks noChangeShapeType="1"/>
          </p:cNvSpPr>
          <p:nvPr/>
        </p:nvSpPr>
        <p:spPr bwMode="auto">
          <a:xfrm>
            <a:off x="5370513" y="4093368"/>
            <a:ext cx="3335337"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19" name="Line 100">
            <a:extLst>
              <a:ext uri="{FF2B5EF4-FFF2-40B4-BE49-F238E27FC236}">
                <a16:creationId xmlns:a16="http://schemas.microsoft.com/office/drawing/2014/main" xmlns="" id="{6602DA6B-ED53-432C-8673-F091EAED838B}"/>
              </a:ext>
            </a:extLst>
          </p:cNvPr>
          <p:cNvSpPr>
            <a:spLocks noChangeShapeType="1"/>
          </p:cNvSpPr>
          <p:nvPr/>
        </p:nvSpPr>
        <p:spPr bwMode="auto">
          <a:xfrm>
            <a:off x="5370513" y="4448968"/>
            <a:ext cx="333533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0" name="Line 101">
            <a:extLst>
              <a:ext uri="{FF2B5EF4-FFF2-40B4-BE49-F238E27FC236}">
                <a16:creationId xmlns:a16="http://schemas.microsoft.com/office/drawing/2014/main" xmlns="" id="{FA9F9A78-19A4-4C80-997C-A70B31587F82}"/>
              </a:ext>
            </a:extLst>
          </p:cNvPr>
          <p:cNvSpPr>
            <a:spLocks noChangeShapeType="1"/>
          </p:cNvSpPr>
          <p:nvPr/>
        </p:nvSpPr>
        <p:spPr bwMode="auto">
          <a:xfrm>
            <a:off x="5370513" y="4806156"/>
            <a:ext cx="333533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1" name="Line 102">
            <a:extLst>
              <a:ext uri="{FF2B5EF4-FFF2-40B4-BE49-F238E27FC236}">
                <a16:creationId xmlns:a16="http://schemas.microsoft.com/office/drawing/2014/main" xmlns="" id="{A29AAA4E-51A4-40D5-82AD-3BBC82CB0E9F}"/>
              </a:ext>
            </a:extLst>
          </p:cNvPr>
          <p:cNvSpPr>
            <a:spLocks noChangeShapeType="1"/>
          </p:cNvSpPr>
          <p:nvPr/>
        </p:nvSpPr>
        <p:spPr bwMode="auto">
          <a:xfrm>
            <a:off x="5370513" y="5161756"/>
            <a:ext cx="3335337" cy="0"/>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2" name="Line 103">
            <a:extLst>
              <a:ext uri="{FF2B5EF4-FFF2-40B4-BE49-F238E27FC236}">
                <a16:creationId xmlns:a16="http://schemas.microsoft.com/office/drawing/2014/main" xmlns="" id="{5036FCAD-FC41-474B-855D-70A012CB51A9}"/>
              </a:ext>
            </a:extLst>
          </p:cNvPr>
          <p:cNvSpPr>
            <a:spLocks noChangeShapeType="1"/>
          </p:cNvSpPr>
          <p:nvPr/>
        </p:nvSpPr>
        <p:spPr bwMode="auto">
          <a:xfrm>
            <a:off x="5370513" y="4093368"/>
            <a:ext cx="0" cy="106838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3" name="Line 104">
            <a:extLst>
              <a:ext uri="{FF2B5EF4-FFF2-40B4-BE49-F238E27FC236}">
                <a16:creationId xmlns:a16="http://schemas.microsoft.com/office/drawing/2014/main" xmlns="" id="{48435451-DB37-4340-BD17-086450F5B9AA}"/>
              </a:ext>
            </a:extLst>
          </p:cNvPr>
          <p:cNvSpPr>
            <a:spLocks noChangeShapeType="1"/>
          </p:cNvSpPr>
          <p:nvPr/>
        </p:nvSpPr>
        <p:spPr bwMode="auto">
          <a:xfrm>
            <a:off x="6411913" y="4093368"/>
            <a:ext cx="0" cy="10683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4" name="Line 105">
            <a:extLst>
              <a:ext uri="{FF2B5EF4-FFF2-40B4-BE49-F238E27FC236}">
                <a16:creationId xmlns:a16="http://schemas.microsoft.com/office/drawing/2014/main" xmlns="" id="{ED45133D-E0AF-42C1-8BFF-E23733CC259B}"/>
              </a:ext>
            </a:extLst>
          </p:cNvPr>
          <p:cNvSpPr>
            <a:spLocks noChangeShapeType="1"/>
          </p:cNvSpPr>
          <p:nvPr/>
        </p:nvSpPr>
        <p:spPr bwMode="auto">
          <a:xfrm>
            <a:off x="8705850" y="4093368"/>
            <a:ext cx="0" cy="1068388"/>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
        <p:nvSpPr>
          <p:cNvPr id="25" name="Text Box 106">
            <a:extLst>
              <a:ext uri="{FF2B5EF4-FFF2-40B4-BE49-F238E27FC236}">
                <a16:creationId xmlns:a16="http://schemas.microsoft.com/office/drawing/2014/main" xmlns="" id="{E8D682CB-E267-4E43-8D95-B565FC6D2787}"/>
              </a:ext>
            </a:extLst>
          </p:cNvPr>
          <p:cNvSpPr txBox="1">
            <a:spLocks noChangeArrowheads="1"/>
          </p:cNvSpPr>
          <p:nvPr/>
        </p:nvSpPr>
        <p:spPr bwMode="auto">
          <a:xfrm>
            <a:off x="7600950" y="4436268"/>
            <a:ext cx="57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latin typeface="Times" panose="02020603050405020304" pitchFamily="18" charset="0"/>
              </a:rPr>
              <a:t>null</a:t>
            </a:r>
          </a:p>
        </p:txBody>
      </p:sp>
      <p:sp>
        <p:nvSpPr>
          <p:cNvPr id="26" name="Text Box 107">
            <a:extLst>
              <a:ext uri="{FF2B5EF4-FFF2-40B4-BE49-F238E27FC236}">
                <a16:creationId xmlns:a16="http://schemas.microsoft.com/office/drawing/2014/main" xmlns="" id="{C8EF924B-7166-41DA-8407-26F44F2B2068}"/>
              </a:ext>
            </a:extLst>
          </p:cNvPr>
          <p:cNvSpPr txBox="1">
            <a:spLocks noChangeArrowheads="1"/>
          </p:cNvSpPr>
          <p:nvPr/>
        </p:nvSpPr>
        <p:spPr bwMode="auto">
          <a:xfrm>
            <a:off x="5580063" y="4009231"/>
            <a:ext cx="70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u="sng">
                <a:latin typeface="Times" panose="02020603050405020304" pitchFamily="18" charset="0"/>
              </a:rPr>
              <a:t>Dno</a:t>
            </a:r>
          </a:p>
        </p:txBody>
      </p:sp>
      <p:sp>
        <p:nvSpPr>
          <p:cNvPr id="27" name="Text Box 108">
            <a:extLst>
              <a:ext uri="{FF2B5EF4-FFF2-40B4-BE49-F238E27FC236}">
                <a16:creationId xmlns:a16="http://schemas.microsoft.com/office/drawing/2014/main" xmlns="" id="{3D7E876A-2372-423B-BA0A-A33AEA11D9E1}"/>
              </a:ext>
            </a:extLst>
          </p:cNvPr>
          <p:cNvSpPr txBox="1">
            <a:spLocks noChangeArrowheads="1"/>
          </p:cNvSpPr>
          <p:nvPr/>
        </p:nvSpPr>
        <p:spPr bwMode="auto">
          <a:xfrm>
            <a:off x="6573838" y="3964781"/>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28" name="Text Box 109">
            <a:extLst>
              <a:ext uri="{FF2B5EF4-FFF2-40B4-BE49-F238E27FC236}">
                <a16:creationId xmlns:a16="http://schemas.microsoft.com/office/drawing/2014/main" xmlns="" id="{842507C8-5B97-4307-8134-1F297D9FB8D8}"/>
              </a:ext>
            </a:extLst>
          </p:cNvPr>
          <p:cNvSpPr txBox="1">
            <a:spLocks noChangeArrowheads="1"/>
          </p:cNvSpPr>
          <p:nvPr/>
        </p:nvSpPr>
        <p:spPr bwMode="auto">
          <a:xfrm>
            <a:off x="5707063" y="4683918"/>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a:t>...</a:t>
            </a:r>
          </a:p>
        </p:txBody>
      </p:sp>
      <p:sp>
        <p:nvSpPr>
          <p:cNvPr id="29" name="Text Box 110">
            <a:extLst>
              <a:ext uri="{FF2B5EF4-FFF2-40B4-BE49-F238E27FC236}">
                <a16:creationId xmlns:a16="http://schemas.microsoft.com/office/drawing/2014/main" xmlns="" id="{E19A4F44-673C-4F6C-952C-4A948E2FA68C}"/>
              </a:ext>
            </a:extLst>
          </p:cNvPr>
          <p:cNvSpPr txBox="1">
            <a:spLocks noChangeArrowheads="1"/>
          </p:cNvSpPr>
          <p:nvPr/>
        </p:nvSpPr>
        <p:spPr bwMode="auto">
          <a:xfrm>
            <a:off x="5735638" y="445214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t>5</a:t>
            </a:r>
          </a:p>
        </p:txBody>
      </p:sp>
      <p:sp>
        <p:nvSpPr>
          <p:cNvPr id="30" name="Text Box 111">
            <a:extLst>
              <a:ext uri="{FF2B5EF4-FFF2-40B4-BE49-F238E27FC236}">
                <a16:creationId xmlns:a16="http://schemas.microsoft.com/office/drawing/2014/main" xmlns="" id="{4D93D610-C3D0-43CF-A805-FA9D576801CF}"/>
              </a:ext>
            </a:extLst>
          </p:cNvPr>
          <p:cNvSpPr txBox="1">
            <a:spLocks noChangeArrowheads="1"/>
          </p:cNvSpPr>
          <p:nvPr/>
        </p:nvSpPr>
        <p:spPr bwMode="auto">
          <a:xfrm>
            <a:off x="7332663" y="4050506"/>
            <a:ext cx="1125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r>
              <a:rPr lang="en-US" altLang="en-US" sz="2000">
                <a:latin typeface="Times" panose="02020603050405020304" pitchFamily="18" charset="0"/>
              </a:rPr>
              <a:t>chairman</a:t>
            </a:r>
          </a:p>
        </p:txBody>
      </p:sp>
      <p:sp>
        <p:nvSpPr>
          <p:cNvPr id="31" name="Line 112">
            <a:extLst>
              <a:ext uri="{FF2B5EF4-FFF2-40B4-BE49-F238E27FC236}">
                <a16:creationId xmlns:a16="http://schemas.microsoft.com/office/drawing/2014/main" xmlns="" id="{C9B7F0F3-2B4D-44B9-9171-59A2D85BE722}"/>
              </a:ext>
            </a:extLst>
          </p:cNvPr>
          <p:cNvSpPr>
            <a:spLocks noChangeShapeType="1"/>
          </p:cNvSpPr>
          <p:nvPr/>
        </p:nvSpPr>
        <p:spPr bwMode="auto">
          <a:xfrm flipV="1">
            <a:off x="4706938" y="5295106"/>
            <a:ext cx="1201737" cy="3587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1pPr>
            <a:lvl2pPr marL="4572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2pPr>
            <a:lvl3pPr marL="9144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3pPr>
            <a:lvl4pPr marL="13716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4pPr>
            <a:lvl5pPr marL="1828800" algn="l" rtl="0" eaLnBrk="0" fontAlgn="base" hangingPunct="0">
              <a:spcBef>
                <a:spcPct val="0"/>
              </a:spcBef>
              <a:spcAft>
                <a:spcPct val="0"/>
              </a:spcAft>
              <a:defRPr sz="2400" kern="1200">
                <a:solidFill>
                  <a:schemeClr val="tx1"/>
                </a:solidFill>
                <a:latin typeface="Symbol" panose="05050102010706020507" pitchFamily="18" charset="2"/>
                <a:ea typeface="+mn-ea"/>
                <a:cs typeface="+mn-cs"/>
              </a:defRPr>
            </a:lvl5pPr>
            <a:lvl6pPr marL="2286000" algn="l" defTabSz="914400" rtl="0" eaLnBrk="1" latinLnBrk="0" hangingPunct="1">
              <a:defRPr sz="2400" kern="1200">
                <a:solidFill>
                  <a:schemeClr val="tx1"/>
                </a:solidFill>
                <a:latin typeface="Symbol" panose="05050102010706020507" pitchFamily="18" charset="2"/>
                <a:ea typeface="+mn-ea"/>
                <a:cs typeface="+mn-cs"/>
              </a:defRPr>
            </a:lvl6pPr>
            <a:lvl7pPr marL="2743200" algn="l" defTabSz="914400" rtl="0" eaLnBrk="1" latinLnBrk="0" hangingPunct="1">
              <a:defRPr sz="2400" kern="1200">
                <a:solidFill>
                  <a:schemeClr val="tx1"/>
                </a:solidFill>
                <a:latin typeface="Symbol" panose="05050102010706020507" pitchFamily="18" charset="2"/>
                <a:ea typeface="+mn-ea"/>
                <a:cs typeface="+mn-cs"/>
              </a:defRPr>
            </a:lvl7pPr>
            <a:lvl8pPr marL="3200400" algn="l" defTabSz="914400" rtl="0" eaLnBrk="1" latinLnBrk="0" hangingPunct="1">
              <a:defRPr sz="2400" kern="1200">
                <a:solidFill>
                  <a:schemeClr val="tx1"/>
                </a:solidFill>
                <a:latin typeface="Symbol" panose="05050102010706020507" pitchFamily="18" charset="2"/>
                <a:ea typeface="+mn-ea"/>
                <a:cs typeface="+mn-cs"/>
              </a:defRPr>
            </a:lvl8pPr>
            <a:lvl9pPr marL="3657600" algn="l" defTabSz="914400" rtl="0" eaLnBrk="1" latinLnBrk="0" hangingPunct="1">
              <a:defRPr sz="2400" kern="1200">
                <a:solidFill>
                  <a:schemeClr val="tx1"/>
                </a:solidFill>
                <a:latin typeface="Symbol" panose="05050102010706020507" pitchFamily="18" charset="2"/>
                <a:ea typeface="+mn-ea"/>
                <a:cs typeface="+mn-cs"/>
              </a:defRPr>
            </a:lvl9pPr>
          </a:lstStyle>
          <a:p>
            <a:endParaRPr lang="en-CA"/>
          </a:p>
        </p:txBody>
      </p:sp>
    </p:spTree>
    <p:extLst>
      <p:ext uri="{BB962C8B-B14F-4D97-AF65-F5344CB8AC3E}">
        <p14:creationId xmlns:p14="http://schemas.microsoft.com/office/powerpoint/2010/main" val="1656953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457200" y="122238"/>
            <a:ext cx="7543800" cy="898525"/>
          </a:xfrm>
        </p:spPr>
        <p:txBody>
          <a:bodyPr anchor="t"/>
          <a:lstStyle/>
          <a:p>
            <a:pPr eaLnBrk="1" hangingPunct="1"/>
            <a:r>
              <a:rPr lang="en-US"/>
              <a:t>Queries</a:t>
            </a:r>
          </a:p>
        </p:txBody>
      </p:sp>
      <p:sp>
        <p:nvSpPr>
          <p:cNvPr id="70658" name="Rectangle 3"/>
          <p:cNvSpPr>
            <a:spLocks noGrp="1" noChangeArrowheads="1"/>
          </p:cNvSpPr>
          <p:nvPr>
            <p:ph type="body" idx="4294967295"/>
          </p:nvPr>
        </p:nvSpPr>
        <p:spPr>
          <a:xfrm>
            <a:off x="304800" y="4419600"/>
            <a:ext cx="9144000" cy="1828800"/>
          </a:xfrm>
        </p:spPr>
        <p:txBody>
          <a:bodyPr/>
          <a:lstStyle/>
          <a:p>
            <a:pPr eaLnBrk="1" hangingPunct="1"/>
            <a:r>
              <a:rPr lang="en-US" sz="2800"/>
              <a:t>Queries allow us to ask questions about data</a:t>
            </a:r>
          </a:p>
        </p:txBody>
      </p:sp>
      <p:pic>
        <p:nvPicPr>
          <p:cNvPr id="70659" name="Picture 6" descr="empquery.jpg"/>
          <p:cNvPicPr>
            <a:picLocks noChangeAspect="1"/>
          </p:cNvPicPr>
          <p:nvPr/>
        </p:nvPicPr>
        <p:blipFill>
          <a:blip r:embed="rId3"/>
          <a:srcRect/>
          <a:stretch>
            <a:fillRect/>
          </a:stretch>
        </p:blipFill>
        <p:spPr bwMode="auto">
          <a:xfrm>
            <a:off x="5029200" y="1371600"/>
            <a:ext cx="3562350" cy="1762125"/>
          </a:xfrm>
          <a:prstGeom prst="rect">
            <a:avLst/>
          </a:prstGeom>
          <a:noFill/>
          <a:ln w="9525">
            <a:noFill/>
            <a:miter lim="800000"/>
            <a:headEnd/>
            <a:tailEnd/>
          </a:ln>
        </p:spPr>
      </p:pic>
      <p:pic>
        <p:nvPicPr>
          <p:cNvPr id="70660" name="Picture 7" descr="emptable.jpg"/>
          <p:cNvPicPr>
            <a:picLocks noChangeAspect="1"/>
          </p:cNvPicPr>
          <p:nvPr/>
        </p:nvPicPr>
        <p:blipFill>
          <a:blip r:embed="rId4"/>
          <a:srcRect/>
          <a:stretch>
            <a:fillRect/>
          </a:stretch>
        </p:blipFill>
        <p:spPr bwMode="auto">
          <a:xfrm>
            <a:off x="228600" y="1295400"/>
            <a:ext cx="4171950" cy="2314575"/>
          </a:xfrm>
          <a:prstGeom prst="rect">
            <a:avLst/>
          </a:prstGeom>
          <a:noFill/>
          <a:ln w="9525">
            <a:noFill/>
            <a:miter lim="800000"/>
            <a:headEnd/>
            <a:tailEnd/>
          </a:ln>
        </p:spPr>
      </p:pic>
      <p:sp>
        <p:nvSpPr>
          <p:cNvPr id="70661" name="Text Box 11"/>
          <p:cNvSpPr txBox="1">
            <a:spLocks noChangeArrowheads="1"/>
          </p:cNvSpPr>
          <p:nvPr/>
        </p:nvSpPr>
        <p:spPr bwMode="auto">
          <a:xfrm>
            <a:off x="304800" y="3810000"/>
            <a:ext cx="40386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Employees table</a:t>
            </a:r>
          </a:p>
        </p:txBody>
      </p:sp>
      <p:sp>
        <p:nvSpPr>
          <p:cNvPr id="70662" name="Text Box 11"/>
          <p:cNvSpPr txBox="1">
            <a:spLocks noChangeArrowheads="1"/>
          </p:cNvSpPr>
          <p:nvPr/>
        </p:nvSpPr>
        <p:spPr bwMode="auto">
          <a:xfrm>
            <a:off x="4724400" y="3352800"/>
            <a:ext cx="4038600" cy="8382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Dataset resulting from querying table for only employees who are Sales Representatives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a:t>What Does a Query Do?</a:t>
            </a:r>
          </a:p>
        </p:txBody>
      </p:sp>
      <p:sp>
        <p:nvSpPr>
          <p:cNvPr id="72706" name="Rectangle 3"/>
          <p:cNvSpPr>
            <a:spLocks noGrp="1" noChangeArrowheads="1"/>
          </p:cNvSpPr>
          <p:nvPr>
            <p:ph type="body" idx="1"/>
          </p:nvPr>
        </p:nvSpPr>
        <p:spPr/>
        <p:txBody>
          <a:bodyPr/>
          <a:lstStyle/>
          <a:p>
            <a:r>
              <a:rPr lang="en-US"/>
              <a:t>Queries let you pull just the data you need out of a database so you can perform tasks and get questions answered.</a:t>
            </a:r>
          </a:p>
          <a:p>
            <a:r>
              <a:rPr lang="en-US"/>
              <a:t>With queries, you can retrieve, combine, reuse, and analyze your data. You can use queries to retrieve data from multiple tables, or as a source for reports.</a:t>
            </a:r>
          </a:p>
        </p:txBody>
      </p:sp>
      <p:sp>
        <p:nvSpPr>
          <p:cNvPr id="72707" name="Slide Number Placeholder 4"/>
          <p:cNvSpPr>
            <a:spLocks noGrp="1"/>
          </p:cNvSpPr>
          <p:nvPr>
            <p:ph type="sldNum" sz="quarter" idx="12"/>
          </p:nvPr>
        </p:nvSpPr>
        <p:spPr>
          <a:noFill/>
        </p:spPr>
        <p:txBody>
          <a:bodyPr/>
          <a:lstStyle/>
          <a:p>
            <a:fld id="{DA0EFF61-E15A-4BA1-8E52-0ED8E2C75BDF}"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a:t>Understand the Question</a:t>
            </a:r>
          </a:p>
        </p:txBody>
      </p:sp>
      <p:sp>
        <p:nvSpPr>
          <p:cNvPr id="73730" name="Rectangle 3"/>
          <p:cNvSpPr>
            <a:spLocks noGrp="1" noChangeArrowheads="1"/>
          </p:cNvSpPr>
          <p:nvPr>
            <p:ph type="body" idx="1"/>
          </p:nvPr>
        </p:nvSpPr>
        <p:spPr/>
        <p:txBody>
          <a:bodyPr/>
          <a:lstStyle/>
          <a:p>
            <a:r>
              <a:rPr lang="en-US" dirty="0"/>
              <a:t>When you work with queries, you need to keep in mind the questions that you want your data to answer. </a:t>
            </a:r>
          </a:p>
          <a:p>
            <a:r>
              <a:rPr lang="en-US" dirty="0"/>
              <a:t>The better you know the state of </a:t>
            </a:r>
            <a:r>
              <a:rPr lang="en-US"/>
              <a:t>a database, </a:t>
            </a:r>
            <a:r>
              <a:rPr lang="en-US" dirty="0"/>
              <a:t>the more precisely you can define the query.</a:t>
            </a:r>
          </a:p>
          <a:p>
            <a:endParaRPr lang="en-US" dirty="0"/>
          </a:p>
        </p:txBody>
      </p:sp>
      <p:sp>
        <p:nvSpPr>
          <p:cNvPr id="73731" name="Slide Number Placeholder 4"/>
          <p:cNvSpPr>
            <a:spLocks noGrp="1"/>
          </p:cNvSpPr>
          <p:nvPr>
            <p:ph type="sldNum" sz="quarter" idx="12"/>
          </p:nvPr>
        </p:nvSpPr>
        <p:spPr>
          <a:noFill/>
        </p:spPr>
        <p:txBody>
          <a:bodyPr/>
          <a:lstStyle/>
          <a:p>
            <a:fld id="{EF5520A9-7A17-42BA-98E8-CA24288BE883}"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685800"/>
            <a:ext cx="7543800" cy="1295400"/>
          </a:xfrm>
        </p:spPr>
        <p:txBody>
          <a:bodyPr/>
          <a:lstStyle/>
          <a:p>
            <a:pPr eaLnBrk="1" hangingPunct="1"/>
            <a:r>
              <a:rPr lang="en-US" sz="4000" dirty="0"/>
              <a:t>Creating a Table by Using the Table Wizard  </a:t>
            </a:r>
            <a:r>
              <a:rPr lang="en-US" sz="2400" dirty="0"/>
              <a:t>(available only by older versions)</a:t>
            </a:r>
          </a:p>
        </p:txBody>
      </p:sp>
      <p:sp>
        <p:nvSpPr>
          <p:cNvPr id="22530" name="Rectangle 3"/>
          <p:cNvSpPr>
            <a:spLocks noGrp="1" noChangeArrowheads="1"/>
          </p:cNvSpPr>
          <p:nvPr>
            <p:ph type="body" idx="1"/>
          </p:nvPr>
        </p:nvSpPr>
        <p:spPr>
          <a:xfrm>
            <a:off x="457200" y="2176463"/>
            <a:ext cx="8229600" cy="3767137"/>
          </a:xfrm>
        </p:spPr>
        <p:txBody>
          <a:bodyPr/>
          <a:lstStyle/>
          <a:p>
            <a:pPr eaLnBrk="1" hangingPunct="1"/>
            <a:r>
              <a:rPr lang="en-US" dirty="0"/>
              <a:t>Microsoft Access has a wizard named the Table Wizard that will create a table for you. This wizard gives you suggestions about what type of table you can create (for example, a Mailing List table, a Students table, a Tasks table, and so on) and gives you many different possible names for fields within these tables. </a:t>
            </a:r>
          </a:p>
        </p:txBody>
      </p:sp>
      <p:sp>
        <p:nvSpPr>
          <p:cNvPr id="22531" name="Slide Number Placeholder 4"/>
          <p:cNvSpPr>
            <a:spLocks noGrp="1"/>
          </p:cNvSpPr>
          <p:nvPr>
            <p:ph type="sldNum" sz="quarter" idx="12"/>
          </p:nvPr>
        </p:nvSpPr>
        <p:spPr>
          <a:xfrm>
            <a:off x="6553200" y="6400800"/>
            <a:ext cx="2133600" cy="457200"/>
          </a:xfrm>
          <a:noFill/>
        </p:spPr>
        <p:txBody>
          <a:bodyPr/>
          <a:lstStyle/>
          <a:p>
            <a:fld id="{37C1B102-2E45-4C5D-8239-EF64B6D0B11D}" type="slidenum">
              <a:rPr lang="en-US" altLang="en-US" smtClean="0"/>
              <a:pPr/>
              <a:t>5</a:t>
            </a:fld>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dirty="0"/>
              <a:t>Record Sets</a:t>
            </a:r>
          </a:p>
        </p:txBody>
      </p:sp>
      <p:sp>
        <p:nvSpPr>
          <p:cNvPr id="74754" name="Rectangle 3"/>
          <p:cNvSpPr>
            <a:spLocks noGrp="1" noChangeArrowheads="1"/>
          </p:cNvSpPr>
          <p:nvPr>
            <p:ph type="body" idx="1"/>
          </p:nvPr>
        </p:nvSpPr>
        <p:spPr/>
        <p:txBody>
          <a:bodyPr/>
          <a:lstStyle/>
          <a:p>
            <a:r>
              <a:rPr lang="en-US" sz="2800" dirty="0"/>
              <a:t>Whenever you run a query, it checks for the latest data in your database. The data returned by a query is called a </a:t>
            </a:r>
            <a:r>
              <a:rPr lang="en-US" sz="2800" b="1" dirty="0" err="1"/>
              <a:t>recordset</a:t>
            </a:r>
            <a:r>
              <a:rPr lang="en-US" sz="2800" b="1" dirty="0"/>
              <a:t>/</a:t>
            </a:r>
            <a:r>
              <a:rPr lang="en-US" sz="2800" b="1" dirty="0" err="1"/>
              <a:t>dynaset</a:t>
            </a:r>
            <a:r>
              <a:rPr lang="en-US" sz="2800" dirty="0"/>
              <a:t>.</a:t>
            </a:r>
          </a:p>
          <a:p>
            <a:r>
              <a:rPr lang="en-US" sz="2800" dirty="0"/>
              <a:t>You can browse through the recordset, select from it, sort it, and print it.</a:t>
            </a:r>
          </a:p>
          <a:p>
            <a:endParaRPr lang="en-US" sz="2800" dirty="0"/>
          </a:p>
          <a:p>
            <a:r>
              <a:rPr lang="en-US" sz="2800" dirty="0"/>
              <a:t>The recordset you produce with a query isn't saved, but the query structure and criteria you used to get the results are saved. </a:t>
            </a:r>
          </a:p>
        </p:txBody>
      </p:sp>
      <p:sp>
        <p:nvSpPr>
          <p:cNvPr id="74755" name="Slide Number Placeholder 4"/>
          <p:cNvSpPr>
            <a:spLocks noGrp="1"/>
          </p:cNvSpPr>
          <p:nvPr>
            <p:ph type="sldNum" sz="quarter" idx="12"/>
          </p:nvPr>
        </p:nvSpPr>
        <p:spPr>
          <a:noFill/>
        </p:spPr>
        <p:txBody>
          <a:bodyPr/>
          <a:lstStyle/>
          <a:p>
            <a:fld id="{6E448358-0E3C-42CA-81B9-6CD85ABDCF7D}" type="slidenum">
              <a:rPr lang="en-US" altLang="en-US" smtClean="0"/>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dirty="0"/>
              <a:t>Specifying Fields</a:t>
            </a:r>
          </a:p>
        </p:txBody>
      </p:sp>
      <p:sp>
        <p:nvSpPr>
          <p:cNvPr id="75778" name="Rectangle 3"/>
          <p:cNvSpPr>
            <a:spLocks noGrp="1" noChangeArrowheads="1"/>
          </p:cNvSpPr>
          <p:nvPr>
            <p:ph type="body" idx="1"/>
          </p:nvPr>
        </p:nvSpPr>
        <p:spPr/>
        <p:txBody>
          <a:bodyPr/>
          <a:lstStyle/>
          <a:p>
            <a:r>
              <a:rPr lang="en-US" sz="2400" dirty="0"/>
              <a:t>The fields you specify for a query control the data that the query retrieves.</a:t>
            </a:r>
          </a:p>
          <a:p>
            <a:r>
              <a:rPr lang="en-US" sz="2400" dirty="0"/>
              <a:t>You can specify the fields you want whether you use the wizard or Design view.</a:t>
            </a:r>
          </a:p>
          <a:p>
            <a:r>
              <a:rPr lang="en-US" sz="2400" dirty="0"/>
              <a:t>The wizard prompts you to choose the tables or queries you want to use, and then which fields you want to use.</a:t>
            </a:r>
          </a:p>
          <a:p>
            <a:r>
              <a:rPr lang="en-US" sz="2400" dirty="0"/>
              <a:t>In Design view, you also start by choosing the tables or queries you want to use. Then you add each desired field to your query by dragging it from the table summary displayed above the grid</a:t>
            </a:r>
            <a:r>
              <a:rPr lang="en-US" sz="2800" dirty="0"/>
              <a:t>. </a:t>
            </a:r>
          </a:p>
        </p:txBody>
      </p:sp>
      <p:sp>
        <p:nvSpPr>
          <p:cNvPr id="75779" name="Slide Number Placeholder 4"/>
          <p:cNvSpPr>
            <a:spLocks noGrp="1"/>
          </p:cNvSpPr>
          <p:nvPr>
            <p:ph type="sldNum" sz="quarter" idx="12"/>
          </p:nvPr>
        </p:nvSpPr>
        <p:spPr>
          <a:noFill/>
        </p:spPr>
        <p:txBody>
          <a:bodyPr/>
          <a:lstStyle/>
          <a:p>
            <a:fld id="{9A89F567-94D9-44BD-B30C-2FE6ECF9183B}" type="slidenum">
              <a:rPr lang="en-US" altLang="en-US" smtClean="0"/>
              <a:pPr/>
              <a:t>51</a:t>
            </a:fld>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5E9586-2BA8-4D2C-982D-81FA9F42C78D}" type="slidenum">
              <a:rPr lang="en-US" altLang="en-US" smtClean="0"/>
              <a:pPr>
                <a:defRPr/>
              </a:pPr>
              <a:t>52</a:t>
            </a:fld>
            <a:endParaRPr lang="en-US" altLang="en-US"/>
          </a:p>
        </p:txBody>
      </p:sp>
      <p:pic>
        <p:nvPicPr>
          <p:cNvPr id="5" name="Picture 4" descr="D:\Prentice Hall\Exploring Office\Manuscripts\Chapter 2\art\EA2Fig29.tif"/>
          <p:cNvPicPr>
            <a:picLocks noChangeAspect="1" noChangeArrowheads="1"/>
          </p:cNvPicPr>
          <p:nvPr/>
        </p:nvPicPr>
        <p:blipFill>
          <a:blip r:embed="rId2"/>
          <a:srcRect l="20313" t="18750"/>
          <a:stretch>
            <a:fillRect/>
          </a:stretch>
        </p:blipFill>
        <p:spPr bwMode="auto">
          <a:xfrm>
            <a:off x="1295400" y="1371600"/>
            <a:ext cx="6055264" cy="4628784"/>
          </a:xfrm>
          <a:prstGeom prst="rect">
            <a:avLst/>
          </a:prstGeom>
          <a:noFill/>
          <a:ln w="9525">
            <a:noFill/>
            <a:miter lim="800000"/>
            <a:headEnd/>
            <a:tailEnd/>
          </a:ln>
        </p:spPr>
      </p:pic>
    </p:spTree>
    <p:extLst>
      <p:ext uri="{BB962C8B-B14F-4D97-AF65-F5344CB8AC3E}">
        <p14:creationId xmlns:p14="http://schemas.microsoft.com/office/powerpoint/2010/main" val="2784774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dirty="0"/>
              <a:t>Criteria</a:t>
            </a:r>
          </a:p>
        </p:txBody>
      </p:sp>
      <p:sp>
        <p:nvSpPr>
          <p:cNvPr id="76802" name="Rectangle 3"/>
          <p:cNvSpPr>
            <a:spLocks noGrp="1" noChangeArrowheads="1"/>
          </p:cNvSpPr>
          <p:nvPr>
            <p:ph type="body" idx="1"/>
          </p:nvPr>
        </p:nvSpPr>
        <p:spPr/>
        <p:txBody>
          <a:bodyPr/>
          <a:lstStyle/>
          <a:p>
            <a:r>
              <a:rPr lang="en-US" dirty="0"/>
              <a:t>Criteria are details you build into a query to identify the specific data you want to retrieve.</a:t>
            </a:r>
          </a:p>
          <a:p>
            <a:r>
              <a:rPr lang="en-US" dirty="0"/>
              <a:t>To do this, you would specify a criterion.</a:t>
            </a:r>
          </a:p>
          <a:p>
            <a:r>
              <a:rPr lang="en-US" dirty="0"/>
              <a:t>To set a criterion, you type the text or value that focuses the query into the </a:t>
            </a:r>
            <a:r>
              <a:rPr lang="en-US" b="1" dirty="0"/>
              <a:t>Criteria</a:t>
            </a:r>
            <a:r>
              <a:rPr lang="en-US" dirty="0"/>
              <a:t> row in the query grid. </a:t>
            </a:r>
          </a:p>
        </p:txBody>
      </p:sp>
      <p:sp>
        <p:nvSpPr>
          <p:cNvPr id="76803" name="Slide Number Placeholder 4"/>
          <p:cNvSpPr>
            <a:spLocks noGrp="1"/>
          </p:cNvSpPr>
          <p:nvPr>
            <p:ph type="sldNum" sz="quarter" idx="12"/>
          </p:nvPr>
        </p:nvSpPr>
        <p:spPr>
          <a:noFill/>
        </p:spPr>
        <p:txBody>
          <a:bodyPr/>
          <a:lstStyle/>
          <a:p>
            <a:fld id="{732696A1-F8F2-4296-A970-E403CAF633A7}" type="slidenum">
              <a:rPr lang="en-US" altLang="en-US" smtClean="0"/>
              <a:pPr/>
              <a:t>53</a:t>
            </a:fld>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dirty="0"/>
              <a:t>Query Types</a:t>
            </a:r>
          </a:p>
        </p:txBody>
      </p:sp>
      <p:sp>
        <p:nvSpPr>
          <p:cNvPr id="77826" name="Rectangle 3"/>
          <p:cNvSpPr>
            <a:spLocks noGrp="1" noChangeArrowheads="1"/>
          </p:cNvSpPr>
          <p:nvPr>
            <p:ph type="body" idx="1"/>
          </p:nvPr>
        </p:nvSpPr>
        <p:spPr/>
        <p:txBody>
          <a:bodyPr/>
          <a:lstStyle/>
          <a:p>
            <a:pPr>
              <a:lnSpc>
                <a:spcPts val="2500"/>
              </a:lnSpc>
            </a:pPr>
            <a:r>
              <a:rPr lang="en-US" sz="2000" dirty="0"/>
              <a:t>A </a:t>
            </a:r>
            <a:r>
              <a:rPr lang="en-US" sz="2000" b="1" dirty="0"/>
              <a:t>select query</a:t>
            </a:r>
            <a:r>
              <a:rPr lang="en-US" sz="2000" dirty="0"/>
              <a:t> retrieves data from one or more tables and displays the recordset in a datasheet. You can also use a select query to group data, and to calculate sums, counts, averages, and other types of totals.</a:t>
            </a:r>
          </a:p>
          <a:p>
            <a:pPr>
              <a:lnSpc>
                <a:spcPts val="2500"/>
              </a:lnSpc>
            </a:pPr>
            <a:r>
              <a:rPr lang="en-US" sz="2000" dirty="0"/>
              <a:t>A </a:t>
            </a:r>
            <a:r>
              <a:rPr lang="en-US" sz="2000" b="1" dirty="0"/>
              <a:t>parameter query</a:t>
            </a:r>
            <a:r>
              <a:rPr lang="en-US" sz="2000" dirty="0"/>
              <a:t> displays a dialog box when it runs, prompting the user to enter information to use as criteria for the query. </a:t>
            </a:r>
          </a:p>
          <a:p>
            <a:pPr>
              <a:lnSpc>
                <a:spcPts val="2500"/>
              </a:lnSpc>
            </a:pPr>
            <a:r>
              <a:rPr lang="en-US" sz="2000" dirty="0"/>
              <a:t>A </a:t>
            </a:r>
            <a:r>
              <a:rPr lang="en-US" sz="2000" b="1" dirty="0"/>
              <a:t>cross-tab query</a:t>
            </a:r>
            <a:r>
              <a:rPr lang="en-US" sz="2000" dirty="0"/>
              <a:t> arranges a recordset to make it more easily visible, using both row headings and column headings. Data can be seen in terms of two categories at once.</a:t>
            </a:r>
          </a:p>
          <a:p>
            <a:pPr>
              <a:lnSpc>
                <a:spcPts val="2500"/>
              </a:lnSpc>
            </a:pPr>
            <a:r>
              <a:rPr lang="en-US" sz="2000" dirty="0"/>
              <a:t>An </a:t>
            </a:r>
            <a:r>
              <a:rPr lang="en-US" sz="2000" b="1" dirty="0"/>
              <a:t>action query</a:t>
            </a:r>
            <a:r>
              <a:rPr lang="en-US" sz="2000" dirty="0"/>
              <a:t> creates a new table or changes an existing table by adding data to it, deleting data from it, or updating it. </a:t>
            </a:r>
          </a:p>
          <a:p>
            <a:pPr>
              <a:lnSpc>
                <a:spcPts val="2500"/>
              </a:lnSpc>
            </a:pPr>
            <a:r>
              <a:rPr lang="en-US" sz="2000" dirty="0"/>
              <a:t>An </a:t>
            </a:r>
            <a:r>
              <a:rPr lang="en-US" sz="2000" b="1" dirty="0"/>
              <a:t>SQL query</a:t>
            </a:r>
            <a:r>
              <a:rPr lang="en-US" sz="2000" dirty="0"/>
              <a:t> is created by using a statement in Structured Query Language (SQL). </a:t>
            </a:r>
          </a:p>
        </p:txBody>
      </p:sp>
      <p:sp>
        <p:nvSpPr>
          <p:cNvPr id="77827" name="Slide Number Placeholder 4"/>
          <p:cNvSpPr>
            <a:spLocks noGrp="1"/>
          </p:cNvSpPr>
          <p:nvPr>
            <p:ph type="sldNum" sz="quarter" idx="12"/>
          </p:nvPr>
        </p:nvSpPr>
        <p:spPr>
          <a:noFill/>
        </p:spPr>
        <p:txBody>
          <a:bodyPr/>
          <a:lstStyle/>
          <a:p>
            <a:fld id="{B486763E-1A47-4E1C-B82F-18FC9880B92A}" type="slidenum">
              <a:rPr lang="en-US" altLang="en-US" smtClean="0"/>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a:t>Wizard/Design View</a:t>
            </a:r>
          </a:p>
        </p:txBody>
      </p:sp>
      <p:sp>
        <p:nvSpPr>
          <p:cNvPr id="78850" name="Rectangle 3"/>
          <p:cNvSpPr>
            <a:spLocks noGrp="1" noChangeArrowheads="1"/>
          </p:cNvSpPr>
          <p:nvPr>
            <p:ph type="body" idx="1"/>
          </p:nvPr>
        </p:nvSpPr>
        <p:spPr/>
        <p:txBody>
          <a:bodyPr/>
          <a:lstStyle/>
          <a:p>
            <a:pPr>
              <a:lnSpc>
                <a:spcPct val="90000"/>
              </a:lnSpc>
            </a:pPr>
            <a:r>
              <a:rPr lang="en-US" sz="2800"/>
              <a:t>As with forms and reports, Access provides two basic ways to create queries: by using a wizard, and in Design view.</a:t>
            </a:r>
          </a:p>
          <a:p>
            <a:pPr>
              <a:lnSpc>
                <a:spcPct val="90000"/>
              </a:lnSpc>
            </a:pPr>
            <a:r>
              <a:rPr lang="en-US" sz="2800"/>
              <a:t>The </a:t>
            </a:r>
            <a:r>
              <a:rPr lang="en-US" sz="2800" b="1"/>
              <a:t>wizard</a:t>
            </a:r>
            <a:r>
              <a:rPr lang="en-US" sz="2800"/>
              <a:t>, also known as the Simple Query Wizard, gives you a head start in setting up your query's structure by making some arrangements for you.</a:t>
            </a:r>
          </a:p>
          <a:p>
            <a:pPr>
              <a:lnSpc>
                <a:spcPct val="90000"/>
              </a:lnSpc>
            </a:pPr>
            <a:r>
              <a:rPr lang="en-US" sz="2800"/>
              <a:t>In </a:t>
            </a:r>
            <a:r>
              <a:rPr lang="en-US" sz="2800" b="1"/>
              <a:t>Design view</a:t>
            </a:r>
            <a:r>
              <a:rPr lang="en-US" sz="2800"/>
              <a:t> you have total control when creating a query. You drag the fields you want to a grid, and then you enter the criteria for selecting the data to be retrieved.</a:t>
            </a:r>
          </a:p>
        </p:txBody>
      </p:sp>
      <p:sp>
        <p:nvSpPr>
          <p:cNvPr id="78851" name="Slide Number Placeholder 4"/>
          <p:cNvSpPr>
            <a:spLocks noGrp="1"/>
          </p:cNvSpPr>
          <p:nvPr>
            <p:ph type="sldNum" sz="quarter" idx="12"/>
          </p:nvPr>
        </p:nvSpPr>
        <p:spPr>
          <a:noFill/>
        </p:spPr>
        <p:txBody>
          <a:bodyPr/>
          <a:lstStyle/>
          <a:p>
            <a:fld id="{770B1E4C-BA78-439D-85C8-FA43FF4AE402}" type="slidenum">
              <a:rPr lang="en-US" altLang="en-US" smtClean="0"/>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t>Design View</a:t>
            </a:r>
          </a:p>
        </p:txBody>
      </p:sp>
      <p:sp>
        <p:nvSpPr>
          <p:cNvPr id="79874" name="Rectangle 3"/>
          <p:cNvSpPr>
            <a:spLocks noGrp="1" noChangeArrowheads="1"/>
          </p:cNvSpPr>
          <p:nvPr>
            <p:ph type="body" idx="1"/>
          </p:nvPr>
        </p:nvSpPr>
        <p:spPr/>
        <p:txBody>
          <a:bodyPr/>
          <a:lstStyle/>
          <a:p>
            <a:pPr>
              <a:lnSpc>
                <a:spcPct val="90000"/>
              </a:lnSpc>
            </a:pPr>
            <a:r>
              <a:rPr lang="en-US" dirty="0"/>
              <a:t>In Design view, you begin by choosing the tables or existing queries that contain the fields you want to use.</a:t>
            </a:r>
          </a:p>
          <a:p>
            <a:pPr>
              <a:lnSpc>
                <a:spcPct val="90000"/>
              </a:lnSpc>
            </a:pPr>
            <a:r>
              <a:rPr lang="en-US" dirty="0"/>
              <a:t>Then, you select and drag those fields to a grid. The fields can come from just one table, or from multiple tables.</a:t>
            </a:r>
          </a:p>
          <a:p>
            <a:pPr>
              <a:lnSpc>
                <a:spcPct val="90000"/>
              </a:lnSpc>
            </a:pPr>
            <a:r>
              <a:rPr lang="en-US" dirty="0"/>
              <a:t>After you have added your fields, you can specify criteria and other settings, such as whether to sort the results.</a:t>
            </a:r>
          </a:p>
        </p:txBody>
      </p:sp>
      <p:sp>
        <p:nvSpPr>
          <p:cNvPr id="79875" name="Slide Number Placeholder 4"/>
          <p:cNvSpPr>
            <a:spLocks noGrp="1"/>
          </p:cNvSpPr>
          <p:nvPr>
            <p:ph type="sldNum" sz="quarter" idx="12"/>
          </p:nvPr>
        </p:nvSpPr>
        <p:spPr>
          <a:noFill/>
        </p:spPr>
        <p:txBody>
          <a:bodyPr/>
          <a:lstStyle/>
          <a:p>
            <a:fld id="{B721F0B5-5FF8-4445-BB15-0CAC32A05228}" type="slidenum">
              <a:rPr lang="en-US" altLang="en-US" smtClean="0"/>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a:t>Hiding Fields</a:t>
            </a:r>
          </a:p>
        </p:txBody>
      </p:sp>
      <p:sp>
        <p:nvSpPr>
          <p:cNvPr id="80898" name="Rectangle 3"/>
          <p:cNvSpPr>
            <a:spLocks noGrp="1" noChangeArrowheads="1"/>
          </p:cNvSpPr>
          <p:nvPr>
            <p:ph type="body" idx="1"/>
          </p:nvPr>
        </p:nvSpPr>
        <p:spPr/>
        <p:txBody>
          <a:bodyPr/>
          <a:lstStyle/>
          <a:p>
            <a:r>
              <a:rPr lang="en-US" sz="2800"/>
              <a:t>Sometimes you'll prefer not to display all the data that a query retrieves. The information may not be necessary, or you may not wish to advertise the criteria that you used in the query.</a:t>
            </a:r>
          </a:p>
          <a:p>
            <a:r>
              <a:rPr lang="en-US" sz="2800"/>
              <a:t>The </a:t>
            </a:r>
            <a:r>
              <a:rPr lang="en-US" sz="2800" b="1"/>
              <a:t>Show</a:t>
            </a:r>
            <a:r>
              <a:rPr lang="en-US" sz="2800"/>
              <a:t> box lets you decide whether to display each field used in your query. You can display or not display a field, whether or not you have specified a criterion for that field. </a:t>
            </a:r>
          </a:p>
        </p:txBody>
      </p:sp>
      <p:sp>
        <p:nvSpPr>
          <p:cNvPr id="80899" name="Slide Number Placeholder 4"/>
          <p:cNvSpPr>
            <a:spLocks noGrp="1"/>
          </p:cNvSpPr>
          <p:nvPr>
            <p:ph type="sldNum" sz="quarter" idx="12"/>
          </p:nvPr>
        </p:nvSpPr>
        <p:spPr>
          <a:noFill/>
        </p:spPr>
        <p:txBody>
          <a:bodyPr/>
          <a:lstStyle/>
          <a:p>
            <a:fld id="{8CF5089F-4429-4B37-8630-4F7CC35ECE0E}" type="slidenum">
              <a:rPr lang="en-US" altLang="en-US" smtClean="0"/>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t>Running a Query</a:t>
            </a:r>
          </a:p>
        </p:txBody>
      </p:sp>
      <p:sp>
        <p:nvSpPr>
          <p:cNvPr id="81922" name="Rectangle 3"/>
          <p:cNvSpPr>
            <a:spLocks noGrp="1" noChangeArrowheads="1"/>
          </p:cNvSpPr>
          <p:nvPr>
            <p:ph type="body" idx="1"/>
          </p:nvPr>
        </p:nvSpPr>
        <p:spPr/>
        <p:txBody>
          <a:bodyPr/>
          <a:lstStyle/>
          <a:p>
            <a:r>
              <a:rPr lang="en-US"/>
              <a:t>You can test a new query in Design view. </a:t>
            </a:r>
          </a:p>
          <a:p>
            <a:endParaRPr lang="en-US"/>
          </a:p>
          <a:p>
            <a:r>
              <a:rPr lang="en-US"/>
              <a:t> The </a:t>
            </a:r>
            <a:r>
              <a:rPr lang="en-US" b="1"/>
              <a:t>Run</a:t>
            </a:r>
            <a:r>
              <a:rPr lang="en-US"/>
              <a:t> button   on the </a:t>
            </a:r>
            <a:r>
              <a:rPr lang="en-US" b="1"/>
              <a:t>Query Design</a:t>
            </a:r>
            <a:r>
              <a:rPr lang="en-US"/>
              <a:t> toolbar. This will switch you to the results view. </a:t>
            </a:r>
          </a:p>
        </p:txBody>
      </p:sp>
      <p:sp>
        <p:nvSpPr>
          <p:cNvPr id="81923" name="Slide Number Placeholder 4"/>
          <p:cNvSpPr>
            <a:spLocks noGrp="1"/>
          </p:cNvSpPr>
          <p:nvPr>
            <p:ph type="sldNum" sz="quarter" idx="12"/>
          </p:nvPr>
        </p:nvSpPr>
        <p:spPr>
          <a:noFill/>
        </p:spPr>
        <p:txBody>
          <a:bodyPr/>
          <a:lstStyle/>
          <a:p>
            <a:fld id="{5CF99119-6714-43F6-BA72-38A393A984B9}" type="slidenum">
              <a:rPr lang="en-US" altLang="en-US" smtClean="0"/>
              <a:pPr/>
              <a:t>58</a:t>
            </a:fld>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457200" y="122238"/>
            <a:ext cx="7543800" cy="809625"/>
          </a:xfrm>
        </p:spPr>
        <p:txBody>
          <a:bodyPr anchor="t"/>
          <a:lstStyle/>
          <a:p>
            <a:pPr eaLnBrk="1" hangingPunct="1"/>
            <a:r>
              <a:rPr lang="en-US" sz="3500"/>
              <a:t>Using Query Design View</a:t>
            </a:r>
          </a:p>
        </p:txBody>
      </p:sp>
      <p:sp>
        <p:nvSpPr>
          <p:cNvPr id="82946" name="Rectangle 3"/>
          <p:cNvSpPr>
            <a:spLocks noGrp="1" noChangeArrowheads="1"/>
          </p:cNvSpPr>
          <p:nvPr>
            <p:ph type="body" idx="4294967295"/>
          </p:nvPr>
        </p:nvSpPr>
        <p:spPr>
          <a:xfrm>
            <a:off x="304800" y="4572000"/>
            <a:ext cx="8229600" cy="1981200"/>
          </a:xfrm>
        </p:spPr>
        <p:txBody>
          <a:bodyPr/>
          <a:lstStyle/>
          <a:p>
            <a:pPr eaLnBrk="1" hangingPunct="1"/>
            <a:r>
              <a:rPr lang="en-US"/>
              <a:t>Query Design grid has two panes – the table pane and the design pane</a:t>
            </a:r>
          </a:p>
          <a:p>
            <a:pPr eaLnBrk="1" hangingPunct="1"/>
            <a:r>
              <a:rPr lang="en-US"/>
              <a:t>Striking the F6 key will toggle you between sections</a:t>
            </a:r>
          </a:p>
        </p:txBody>
      </p:sp>
      <p:pic>
        <p:nvPicPr>
          <p:cNvPr id="82947" name="Picture 6" descr="simplequerydesignview.jpg"/>
          <p:cNvPicPr>
            <a:picLocks noChangeAspect="1"/>
          </p:cNvPicPr>
          <p:nvPr/>
        </p:nvPicPr>
        <p:blipFill>
          <a:blip r:embed="rId3"/>
          <a:srcRect/>
          <a:stretch>
            <a:fillRect/>
          </a:stretch>
        </p:blipFill>
        <p:spPr bwMode="auto">
          <a:xfrm>
            <a:off x="2362200" y="1066800"/>
            <a:ext cx="4367213" cy="3505200"/>
          </a:xfrm>
          <a:prstGeom prst="rect">
            <a:avLst/>
          </a:prstGeom>
          <a:noFill/>
          <a:ln w="9525">
            <a:noFill/>
            <a:miter lim="800000"/>
            <a:headEnd/>
            <a:tailEnd/>
          </a:ln>
        </p:spPr>
      </p:pic>
      <p:sp>
        <p:nvSpPr>
          <p:cNvPr id="82948" name="Text Box 11"/>
          <p:cNvSpPr txBox="1">
            <a:spLocks noChangeArrowheads="1"/>
          </p:cNvSpPr>
          <p:nvPr/>
        </p:nvSpPr>
        <p:spPr bwMode="auto">
          <a:xfrm>
            <a:off x="381000" y="2133600"/>
            <a:ext cx="12954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Tables pane</a:t>
            </a:r>
          </a:p>
        </p:txBody>
      </p:sp>
      <p:cxnSp>
        <p:nvCxnSpPr>
          <p:cNvPr id="82949" name="Straight Connector 9"/>
          <p:cNvCxnSpPr>
            <a:cxnSpLocks noChangeShapeType="1"/>
            <a:stCxn id="82948" idx="3"/>
          </p:cNvCxnSpPr>
          <p:nvPr/>
        </p:nvCxnSpPr>
        <p:spPr bwMode="auto">
          <a:xfrm>
            <a:off x="1676400" y="2324100"/>
            <a:ext cx="1447800" cy="419100"/>
          </a:xfrm>
          <a:prstGeom prst="line">
            <a:avLst/>
          </a:prstGeom>
          <a:noFill/>
          <a:ln w="25400" algn="ctr">
            <a:solidFill>
              <a:schemeClr val="accent1"/>
            </a:solidFill>
            <a:round/>
            <a:headEnd/>
            <a:tailEnd/>
          </a:ln>
        </p:spPr>
      </p:cxnSp>
      <p:sp>
        <p:nvSpPr>
          <p:cNvPr id="82950" name="Text Box 11"/>
          <p:cNvSpPr txBox="1">
            <a:spLocks noChangeArrowheads="1"/>
          </p:cNvSpPr>
          <p:nvPr/>
        </p:nvSpPr>
        <p:spPr bwMode="auto">
          <a:xfrm>
            <a:off x="6934200" y="3048000"/>
            <a:ext cx="15240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Design pane</a:t>
            </a:r>
          </a:p>
        </p:txBody>
      </p:sp>
      <p:cxnSp>
        <p:nvCxnSpPr>
          <p:cNvPr id="82951" name="Straight Connector 12"/>
          <p:cNvCxnSpPr>
            <a:cxnSpLocks noChangeShapeType="1"/>
            <a:stCxn id="82950" idx="1"/>
          </p:cNvCxnSpPr>
          <p:nvPr/>
        </p:nvCxnSpPr>
        <p:spPr bwMode="auto">
          <a:xfrm rot="10800000" flipV="1">
            <a:off x="5638800" y="3238500"/>
            <a:ext cx="1295400" cy="647700"/>
          </a:xfrm>
          <a:prstGeom prst="line">
            <a:avLst/>
          </a:prstGeom>
          <a:noFill/>
          <a:ln w="25400" algn="ctr">
            <a:solidFill>
              <a:schemeClr val="accent1"/>
            </a:solidFill>
            <a:round/>
            <a:headEnd/>
            <a:tailEnd/>
          </a:ln>
        </p:spPr>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dirty="0"/>
              <a:t>Creating a Table by Entering Data in a Datasheet </a:t>
            </a:r>
            <a:r>
              <a:rPr lang="en-US" sz="2800" dirty="0"/>
              <a:t>(create tab)</a:t>
            </a:r>
          </a:p>
        </p:txBody>
      </p:sp>
      <p:sp>
        <p:nvSpPr>
          <p:cNvPr id="23554" name="Rectangle 3"/>
          <p:cNvSpPr>
            <a:spLocks noGrp="1" noChangeArrowheads="1"/>
          </p:cNvSpPr>
          <p:nvPr>
            <p:ph type="body" idx="1"/>
          </p:nvPr>
        </p:nvSpPr>
        <p:spPr/>
        <p:txBody>
          <a:bodyPr/>
          <a:lstStyle/>
          <a:p>
            <a:pPr eaLnBrk="1" hangingPunct="1"/>
            <a:r>
              <a:rPr lang="en-US" dirty="0"/>
              <a:t>In Microsoft Access, you can also create a table by just entering data into columns (fields) in a datasheet. If you enter data that is consistent in each column (for example, only names in one column, or only numbers in another column), Access will automatically assign a data type to the fields. </a:t>
            </a:r>
          </a:p>
          <a:p>
            <a:pPr eaLnBrk="1" hangingPunct="1"/>
            <a:r>
              <a:rPr lang="en-US" sz="3200" dirty="0"/>
              <a:t>Use a table template</a:t>
            </a:r>
            <a:r>
              <a:rPr lang="en-US" dirty="0"/>
              <a:t>	</a:t>
            </a:r>
          </a:p>
          <a:p>
            <a:pPr lvl="1" eaLnBrk="1" hangingPunct="1"/>
            <a:r>
              <a:rPr lang="en-US" sz="2800" dirty="0"/>
              <a:t>From the Create Tab, click Table Templates</a:t>
            </a:r>
            <a:r>
              <a:rPr lang="en-US" sz="3200" dirty="0"/>
              <a:t>    </a:t>
            </a:r>
            <a:endParaRPr lang="en-US" sz="2000" dirty="0"/>
          </a:p>
          <a:p>
            <a:pPr eaLnBrk="1" hangingPunct="1">
              <a:lnSpc>
                <a:spcPct val="90000"/>
              </a:lnSpc>
            </a:pPr>
            <a:endParaRPr lang="en-US" dirty="0"/>
          </a:p>
        </p:txBody>
      </p:sp>
      <p:sp>
        <p:nvSpPr>
          <p:cNvPr id="23555" name="Slide Number Placeholder 4"/>
          <p:cNvSpPr>
            <a:spLocks noGrp="1"/>
          </p:cNvSpPr>
          <p:nvPr>
            <p:ph type="sldNum" sz="quarter" idx="12"/>
          </p:nvPr>
        </p:nvSpPr>
        <p:spPr>
          <a:noFill/>
        </p:spPr>
        <p:txBody>
          <a:bodyPr/>
          <a:lstStyle/>
          <a:p>
            <a:fld id="{6C37AD1A-881D-4D9B-B545-298C64319E3B}" type="slidenum">
              <a:rPr lang="en-US" altLang="en-US" smtClean="0"/>
              <a:pPr/>
              <a:t>6</a:t>
            </a:fld>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457200" y="122238"/>
            <a:ext cx="7543800" cy="898525"/>
          </a:xfrm>
        </p:spPr>
        <p:txBody>
          <a:bodyPr anchor="t"/>
          <a:lstStyle/>
          <a:p>
            <a:pPr eaLnBrk="1" hangingPunct="1"/>
            <a:r>
              <a:rPr lang="en-US"/>
              <a:t>Select Query</a:t>
            </a:r>
          </a:p>
        </p:txBody>
      </p:sp>
      <p:sp>
        <p:nvSpPr>
          <p:cNvPr id="84994" name="Rectangle 3"/>
          <p:cNvSpPr>
            <a:spLocks noGrp="1" noChangeArrowheads="1"/>
          </p:cNvSpPr>
          <p:nvPr>
            <p:ph type="body" idx="4294967295"/>
          </p:nvPr>
        </p:nvSpPr>
        <p:spPr>
          <a:xfrm>
            <a:off x="457200" y="4800600"/>
            <a:ext cx="8229600" cy="1676400"/>
          </a:xfrm>
        </p:spPr>
        <p:txBody>
          <a:bodyPr/>
          <a:lstStyle/>
          <a:p>
            <a:pPr eaLnBrk="1" hangingPunct="1"/>
            <a:r>
              <a:rPr lang="en-US" dirty="0"/>
              <a:t>Searches associated tables and returns a dataset that matches the query parameters</a:t>
            </a:r>
          </a:p>
        </p:txBody>
      </p:sp>
      <p:pic>
        <p:nvPicPr>
          <p:cNvPr id="84995" name="Picture 7" descr="D:\Prentice Hall\Exploring Office\Manuscripts\Chapter 2\art\EA2Fig29.tif"/>
          <p:cNvPicPr>
            <a:picLocks noChangeAspect="1" noChangeArrowheads="1"/>
          </p:cNvPicPr>
          <p:nvPr/>
        </p:nvPicPr>
        <p:blipFill>
          <a:blip r:embed="rId3"/>
          <a:srcRect l="20313" t="18750"/>
          <a:stretch>
            <a:fillRect/>
          </a:stretch>
        </p:blipFill>
        <p:spPr bwMode="auto">
          <a:xfrm>
            <a:off x="914400" y="990600"/>
            <a:ext cx="6781800" cy="3810000"/>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a:xfrm>
            <a:off x="457200" y="277813"/>
            <a:ext cx="8229600" cy="1322387"/>
          </a:xfrm>
        </p:spPr>
        <p:txBody>
          <a:bodyPr anchor="t"/>
          <a:lstStyle/>
          <a:p>
            <a:pPr eaLnBrk="1" hangingPunct="1"/>
            <a:r>
              <a:rPr lang="en-US"/>
              <a:t>Specifying Criteria in a Select Query</a:t>
            </a:r>
          </a:p>
        </p:txBody>
      </p:sp>
      <p:sp>
        <p:nvSpPr>
          <p:cNvPr id="87042" name="Rectangle 3"/>
          <p:cNvSpPr>
            <a:spLocks noGrp="1" noChangeArrowheads="1"/>
          </p:cNvSpPr>
          <p:nvPr>
            <p:ph type="body" idx="4294967295"/>
          </p:nvPr>
        </p:nvSpPr>
        <p:spPr>
          <a:xfrm>
            <a:off x="533400" y="3581400"/>
            <a:ext cx="8229600" cy="2819400"/>
          </a:xfrm>
        </p:spPr>
        <p:txBody>
          <a:bodyPr/>
          <a:lstStyle/>
          <a:p>
            <a:pPr eaLnBrk="1" hangingPunct="1"/>
            <a:r>
              <a:rPr lang="en-US" sz="2600"/>
              <a:t>Field row – displays the field name</a:t>
            </a:r>
          </a:p>
          <a:p>
            <a:pPr eaLnBrk="1" hangingPunct="1"/>
            <a:r>
              <a:rPr lang="en-US" sz="2600"/>
              <a:t>Sort row – enables you to sort the dataset</a:t>
            </a:r>
          </a:p>
          <a:p>
            <a:pPr eaLnBrk="1" hangingPunct="1"/>
            <a:r>
              <a:rPr lang="en-US" sz="2600"/>
              <a:t>Show row – controls whether or not you see a field in the dataset</a:t>
            </a:r>
          </a:p>
          <a:p>
            <a:pPr eaLnBrk="1" hangingPunct="1"/>
            <a:r>
              <a:rPr lang="en-US" sz="2600"/>
              <a:t>Criteria row – determines the records that will be selected for display</a:t>
            </a:r>
            <a:endParaRPr lang="en-US"/>
          </a:p>
        </p:txBody>
      </p:sp>
      <p:pic>
        <p:nvPicPr>
          <p:cNvPr id="87043" name="Picture 12" descr="simplequerydesignview.jpg"/>
          <p:cNvPicPr>
            <a:picLocks noChangeAspect="1"/>
          </p:cNvPicPr>
          <p:nvPr/>
        </p:nvPicPr>
        <p:blipFill>
          <a:blip r:embed="rId3"/>
          <a:srcRect t="72580"/>
          <a:stretch>
            <a:fillRect/>
          </a:stretch>
        </p:blipFill>
        <p:spPr bwMode="auto">
          <a:xfrm>
            <a:off x="3810000" y="2209800"/>
            <a:ext cx="3924300" cy="863600"/>
          </a:xfrm>
          <a:prstGeom prst="rect">
            <a:avLst/>
          </a:prstGeom>
          <a:noFill/>
          <a:ln w="9525">
            <a:noFill/>
            <a:miter lim="800000"/>
            <a:headEnd/>
            <a:tailEnd/>
          </a:ln>
        </p:spPr>
      </p:pic>
      <p:sp>
        <p:nvSpPr>
          <p:cNvPr id="87044" name="Text Box 11"/>
          <p:cNvSpPr txBox="1">
            <a:spLocks noChangeArrowheads="1"/>
          </p:cNvSpPr>
          <p:nvPr/>
        </p:nvSpPr>
        <p:spPr bwMode="auto">
          <a:xfrm>
            <a:off x="381000" y="2133600"/>
            <a:ext cx="3124200" cy="9144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Fields in design grid allow us to specify criteria for the dataset</a:t>
            </a:r>
          </a:p>
        </p:txBody>
      </p:sp>
      <p:cxnSp>
        <p:nvCxnSpPr>
          <p:cNvPr id="87045" name="Straight Connector 7"/>
          <p:cNvCxnSpPr>
            <a:cxnSpLocks noChangeShapeType="1"/>
          </p:cNvCxnSpPr>
          <p:nvPr/>
        </p:nvCxnSpPr>
        <p:spPr bwMode="auto">
          <a:xfrm rot="5400000" flipV="1">
            <a:off x="3505200" y="2057400"/>
            <a:ext cx="0" cy="1066800"/>
          </a:xfrm>
          <a:prstGeom prst="line">
            <a:avLst/>
          </a:prstGeom>
          <a:noFill/>
          <a:ln w="25400" algn="ctr">
            <a:solidFill>
              <a:schemeClr val="accent1"/>
            </a:solidFill>
            <a:round/>
            <a:headEnd/>
            <a:tailEnd/>
          </a:ln>
        </p:spPr>
      </p:cxn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a:xfrm>
            <a:off x="457200" y="277813"/>
            <a:ext cx="8229600" cy="1246187"/>
          </a:xfrm>
        </p:spPr>
        <p:txBody>
          <a:bodyPr anchor="t"/>
          <a:lstStyle/>
          <a:p>
            <a:pPr eaLnBrk="1" hangingPunct="1"/>
            <a:r>
              <a:rPr lang="en-US"/>
              <a:t>Specifying Criteria – Currency and Operands</a:t>
            </a:r>
          </a:p>
        </p:txBody>
      </p:sp>
      <p:sp>
        <p:nvSpPr>
          <p:cNvPr id="89090" name="Rectangle 3"/>
          <p:cNvSpPr>
            <a:spLocks noGrp="1" noChangeArrowheads="1"/>
          </p:cNvSpPr>
          <p:nvPr>
            <p:ph type="body" idx="4294967295"/>
          </p:nvPr>
        </p:nvSpPr>
        <p:spPr>
          <a:xfrm>
            <a:off x="685800" y="4114800"/>
            <a:ext cx="8229600" cy="1676400"/>
          </a:xfrm>
        </p:spPr>
        <p:txBody>
          <a:bodyPr/>
          <a:lstStyle/>
          <a:p>
            <a:pPr eaLnBrk="1" hangingPunct="1">
              <a:lnSpc>
                <a:spcPct val="90000"/>
              </a:lnSpc>
            </a:pPr>
            <a:r>
              <a:rPr lang="en-US" sz="2800"/>
              <a:t>Specify criteria with currency </a:t>
            </a:r>
          </a:p>
          <a:p>
            <a:pPr marL="742950" lvl="1" indent="-285750" eaLnBrk="1" hangingPunct="1">
              <a:lnSpc>
                <a:spcPct val="90000"/>
              </a:lnSpc>
            </a:pPr>
            <a:r>
              <a:rPr lang="en-US" sz="2000"/>
              <a:t>Without the dollar sign </a:t>
            </a:r>
          </a:p>
          <a:p>
            <a:pPr marL="742950" lvl="1" indent="-285750" eaLnBrk="1" hangingPunct="1">
              <a:lnSpc>
                <a:spcPct val="90000"/>
              </a:lnSpc>
            </a:pPr>
            <a:r>
              <a:rPr lang="en-US" sz="2000"/>
              <a:t>With or without the decimal point</a:t>
            </a:r>
          </a:p>
          <a:p>
            <a:pPr eaLnBrk="1" hangingPunct="1">
              <a:lnSpc>
                <a:spcPct val="90000"/>
              </a:lnSpc>
            </a:pPr>
            <a:r>
              <a:rPr lang="en-US" sz="2800"/>
              <a:t>Use operands such as:</a:t>
            </a:r>
          </a:p>
          <a:p>
            <a:pPr marL="742950" lvl="1" indent="-285750" eaLnBrk="1" hangingPunct="1">
              <a:lnSpc>
                <a:spcPct val="90000"/>
              </a:lnSpc>
            </a:pPr>
            <a:r>
              <a:rPr lang="en-US" sz="2400"/>
              <a:t> </a:t>
            </a:r>
            <a:r>
              <a:rPr lang="en-US" sz="2000"/>
              <a:t>Less than and greater than</a:t>
            </a:r>
          </a:p>
          <a:p>
            <a:pPr marL="742950" lvl="1" indent="-285750" eaLnBrk="1" hangingPunct="1">
              <a:lnSpc>
                <a:spcPct val="90000"/>
              </a:lnSpc>
            </a:pPr>
            <a:r>
              <a:rPr lang="en-US" sz="2000"/>
              <a:t> Equal to or not equal to</a:t>
            </a:r>
          </a:p>
        </p:txBody>
      </p:sp>
      <p:pic>
        <p:nvPicPr>
          <p:cNvPr id="89091" name="Picture 10" descr="greterthanquery.jpg"/>
          <p:cNvPicPr>
            <a:picLocks noChangeAspect="1"/>
          </p:cNvPicPr>
          <p:nvPr/>
        </p:nvPicPr>
        <p:blipFill>
          <a:blip r:embed="rId3"/>
          <a:srcRect/>
          <a:stretch>
            <a:fillRect/>
          </a:stretch>
        </p:blipFill>
        <p:spPr bwMode="auto">
          <a:xfrm>
            <a:off x="1600200" y="2362200"/>
            <a:ext cx="5686425" cy="1143000"/>
          </a:xfrm>
          <a:prstGeom prst="rect">
            <a:avLst/>
          </a:prstGeom>
          <a:noFill/>
          <a:ln w="9525">
            <a:noFill/>
            <a:miter lim="800000"/>
            <a:headEnd/>
            <a:tailEnd/>
          </a:ln>
        </p:spPr>
      </p:pic>
      <p:sp>
        <p:nvSpPr>
          <p:cNvPr id="89092" name="Text Box 11"/>
          <p:cNvSpPr txBox="1">
            <a:spLocks noChangeArrowheads="1"/>
          </p:cNvSpPr>
          <p:nvPr/>
        </p:nvSpPr>
        <p:spPr bwMode="auto">
          <a:xfrm>
            <a:off x="228600" y="3733800"/>
            <a:ext cx="3352800" cy="3048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Greater than (&gt;) operand</a:t>
            </a:r>
          </a:p>
        </p:txBody>
      </p:sp>
      <p:cxnSp>
        <p:nvCxnSpPr>
          <p:cNvPr id="89093" name="Straight Connector 11"/>
          <p:cNvCxnSpPr>
            <a:cxnSpLocks noChangeShapeType="1"/>
          </p:cNvCxnSpPr>
          <p:nvPr/>
        </p:nvCxnSpPr>
        <p:spPr bwMode="auto">
          <a:xfrm flipV="1">
            <a:off x="2514600" y="3200400"/>
            <a:ext cx="2895600" cy="533400"/>
          </a:xfrm>
          <a:prstGeom prst="line">
            <a:avLst/>
          </a:prstGeom>
          <a:noFill/>
          <a:ln w="25400" algn="ctr">
            <a:solidFill>
              <a:schemeClr val="accent1"/>
            </a:solidFill>
            <a:round/>
            <a:headEnd/>
            <a:tailEnd/>
          </a:ln>
        </p:spPr>
      </p:cxnSp>
      <p:sp>
        <p:nvSpPr>
          <p:cNvPr id="89094" name="Text Box 11"/>
          <p:cNvSpPr txBox="1">
            <a:spLocks noChangeArrowheads="1"/>
          </p:cNvSpPr>
          <p:nvPr/>
        </p:nvSpPr>
        <p:spPr bwMode="auto">
          <a:xfrm>
            <a:off x="3124200" y="1676400"/>
            <a:ext cx="4724400" cy="3810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Currency amount entered without dollar sign</a:t>
            </a:r>
          </a:p>
        </p:txBody>
      </p:sp>
      <p:cxnSp>
        <p:nvCxnSpPr>
          <p:cNvPr id="89095" name="Straight Connector 14"/>
          <p:cNvCxnSpPr>
            <a:cxnSpLocks noChangeShapeType="1"/>
          </p:cNvCxnSpPr>
          <p:nvPr/>
        </p:nvCxnSpPr>
        <p:spPr bwMode="auto">
          <a:xfrm rot="5400000">
            <a:off x="5105401" y="2590800"/>
            <a:ext cx="1066800" cy="3175"/>
          </a:xfrm>
          <a:prstGeom prst="line">
            <a:avLst/>
          </a:prstGeom>
          <a:noFill/>
          <a:ln w="25400" algn="ctr">
            <a:solidFill>
              <a:schemeClr val="accent1"/>
            </a:solidFill>
            <a:round/>
            <a:headEnd/>
            <a:tailEnd/>
          </a:ln>
        </p:spPr>
      </p:cxn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a:xfrm>
            <a:off x="457200" y="122238"/>
            <a:ext cx="7543800" cy="809625"/>
          </a:xfrm>
        </p:spPr>
        <p:txBody>
          <a:bodyPr anchor="t"/>
          <a:lstStyle/>
          <a:p>
            <a:pPr eaLnBrk="1" hangingPunct="1"/>
            <a:r>
              <a:rPr lang="en-US" sz="3500"/>
              <a:t>Specifying Criteria – Null Values</a:t>
            </a:r>
          </a:p>
        </p:txBody>
      </p:sp>
      <p:sp>
        <p:nvSpPr>
          <p:cNvPr id="91138" name="Rectangle 3"/>
          <p:cNvSpPr>
            <a:spLocks noGrp="1" noChangeArrowheads="1"/>
          </p:cNvSpPr>
          <p:nvPr>
            <p:ph type="body" idx="4294967295"/>
          </p:nvPr>
        </p:nvSpPr>
        <p:spPr>
          <a:xfrm>
            <a:off x="457200" y="4800600"/>
            <a:ext cx="8229600" cy="1676400"/>
          </a:xfrm>
        </p:spPr>
        <p:txBody>
          <a:bodyPr/>
          <a:lstStyle/>
          <a:p>
            <a:pPr eaLnBrk="1" hangingPunct="1"/>
            <a:r>
              <a:rPr lang="en-US" sz="2800"/>
              <a:t>IS NULL finds only records that have no value</a:t>
            </a:r>
          </a:p>
          <a:p>
            <a:pPr eaLnBrk="1" hangingPunct="1"/>
            <a:r>
              <a:rPr lang="en-US" sz="2800"/>
              <a:t>IS NOT NULL excludes Null value records</a:t>
            </a:r>
          </a:p>
        </p:txBody>
      </p:sp>
      <p:pic>
        <p:nvPicPr>
          <p:cNvPr id="91139" name="Picture 6" descr="gisnull11.jpg"/>
          <p:cNvPicPr>
            <a:picLocks noChangeAspect="1"/>
          </p:cNvPicPr>
          <p:nvPr/>
        </p:nvPicPr>
        <p:blipFill>
          <a:blip r:embed="rId3"/>
          <a:srcRect/>
          <a:stretch>
            <a:fillRect/>
          </a:stretch>
        </p:blipFill>
        <p:spPr bwMode="auto">
          <a:xfrm>
            <a:off x="304800" y="2212975"/>
            <a:ext cx="3935413" cy="2266950"/>
          </a:xfrm>
          <a:prstGeom prst="rect">
            <a:avLst/>
          </a:prstGeom>
          <a:noFill/>
          <a:ln w="9525">
            <a:noFill/>
            <a:miter lim="800000"/>
            <a:headEnd/>
            <a:tailEnd/>
          </a:ln>
        </p:spPr>
      </p:pic>
      <p:pic>
        <p:nvPicPr>
          <p:cNvPr id="91140" name="Picture 7" descr="isnotnull111.jpg"/>
          <p:cNvPicPr>
            <a:picLocks noChangeAspect="1"/>
          </p:cNvPicPr>
          <p:nvPr/>
        </p:nvPicPr>
        <p:blipFill>
          <a:blip r:embed="rId4"/>
          <a:srcRect t="9267"/>
          <a:stretch>
            <a:fillRect/>
          </a:stretch>
        </p:blipFill>
        <p:spPr bwMode="auto">
          <a:xfrm>
            <a:off x="4572000" y="2289175"/>
            <a:ext cx="4100513" cy="2238375"/>
          </a:xfrm>
          <a:prstGeom prst="rect">
            <a:avLst/>
          </a:prstGeom>
          <a:noFill/>
          <a:ln w="9525">
            <a:noFill/>
            <a:miter lim="800000"/>
            <a:headEnd/>
            <a:tailEnd/>
          </a:ln>
        </p:spPr>
      </p:pic>
      <p:pic>
        <p:nvPicPr>
          <p:cNvPr id="91141" name="Picture 4" descr="gisnull.jpg"/>
          <p:cNvPicPr>
            <a:picLocks noChangeAspect="1"/>
          </p:cNvPicPr>
          <p:nvPr/>
        </p:nvPicPr>
        <p:blipFill>
          <a:blip r:embed="rId5"/>
          <a:srcRect b="16084"/>
          <a:stretch>
            <a:fillRect/>
          </a:stretch>
        </p:blipFill>
        <p:spPr bwMode="auto">
          <a:xfrm>
            <a:off x="457200" y="1298575"/>
            <a:ext cx="3790950" cy="914400"/>
          </a:xfrm>
          <a:prstGeom prst="rect">
            <a:avLst/>
          </a:prstGeom>
          <a:noFill/>
          <a:ln w="9525">
            <a:noFill/>
            <a:miter lim="800000"/>
            <a:headEnd/>
            <a:tailEnd/>
          </a:ln>
        </p:spPr>
      </p:pic>
      <p:pic>
        <p:nvPicPr>
          <p:cNvPr id="91142" name="Picture 8" descr="isnotnull222.jpg"/>
          <p:cNvPicPr>
            <a:picLocks noChangeAspect="1"/>
          </p:cNvPicPr>
          <p:nvPr/>
        </p:nvPicPr>
        <p:blipFill>
          <a:blip r:embed="rId6"/>
          <a:srcRect/>
          <a:stretch>
            <a:fillRect/>
          </a:stretch>
        </p:blipFill>
        <p:spPr bwMode="auto">
          <a:xfrm>
            <a:off x="4800600" y="1295400"/>
            <a:ext cx="3867150" cy="922338"/>
          </a:xfrm>
          <a:prstGeom prst="rect">
            <a:avLst/>
          </a:prstGeom>
          <a:noFill/>
          <a:ln w="9525">
            <a:noFill/>
            <a:miter lim="800000"/>
            <a:headEnd/>
            <a:tailEnd/>
          </a:ln>
        </p:spPr>
      </p:pic>
      <p:sp>
        <p:nvSpPr>
          <p:cNvPr id="91143" name="Text Box 11"/>
          <p:cNvSpPr txBox="1">
            <a:spLocks noChangeArrowheads="1"/>
          </p:cNvSpPr>
          <p:nvPr/>
        </p:nvSpPr>
        <p:spPr bwMode="auto">
          <a:xfrm>
            <a:off x="457200" y="3965575"/>
            <a:ext cx="3124200" cy="5334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Is Null criteria and resulting dataset</a:t>
            </a:r>
          </a:p>
        </p:txBody>
      </p:sp>
      <p:sp>
        <p:nvSpPr>
          <p:cNvPr id="91144" name="Text Box 11"/>
          <p:cNvSpPr txBox="1">
            <a:spLocks noChangeArrowheads="1"/>
          </p:cNvSpPr>
          <p:nvPr/>
        </p:nvSpPr>
        <p:spPr bwMode="auto">
          <a:xfrm>
            <a:off x="4572000" y="3889375"/>
            <a:ext cx="3352800" cy="6096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IS NOT NULL criteria and partial resulting dataset</a:t>
            </a:r>
          </a:p>
        </p:txBody>
      </p:sp>
      <p:cxnSp>
        <p:nvCxnSpPr>
          <p:cNvPr id="91145" name="Straight Connector 12"/>
          <p:cNvCxnSpPr>
            <a:cxnSpLocks noChangeShapeType="1"/>
          </p:cNvCxnSpPr>
          <p:nvPr/>
        </p:nvCxnSpPr>
        <p:spPr bwMode="auto">
          <a:xfrm flipV="1">
            <a:off x="5715000" y="1908175"/>
            <a:ext cx="2057400" cy="1978025"/>
          </a:xfrm>
          <a:prstGeom prst="line">
            <a:avLst/>
          </a:prstGeom>
          <a:noFill/>
          <a:ln w="25400" algn="ctr">
            <a:solidFill>
              <a:schemeClr val="accent1"/>
            </a:solidFill>
            <a:round/>
            <a:headEnd/>
            <a:tailEnd/>
          </a:ln>
        </p:spPr>
      </p:cxnSp>
      <p:cxnSp>
        <p:nvCxnSpPr>
          <p:cNvPr id="91146" name="Straight Connector 14"/>
          <p:cNvCxnSpPr>
            <a:cxnSpLocks noChangeShapeType="1"/>
          </p:cNvCxnSpPr>
          <p:nvPr/>
        </p:nvCxnSpPr>
        <p:spPr bwMode="auto">
          <a:xfrm flipV="1">
            <a:off x="7086600" y="3203575"/>
            <a:ext cx="914400" cy="682625"/>
          </a:xfrm>
          <a:prstGeom prst="line">
            <a:avLst/>
          </a:prstGeom>
          <a:noFill/>
          <a:ln w="25400" algn="ctr">
            <a:solidFill>
              <a:schemeClr val="accent1"/>
            </a:solidFill>
            <a:round/>
            <a:headEnd/>
            <a:tailEnd/>
          </a:ln>
        </p:spPr>
      </p:cxnSp>
      <p:cxnSp>
        <p:nvCxnSpPr>
          <p:cNvPr id="91147" name="Straight Connector 16"/>
          <p:cNvCxnSpPr>
            <a:cxnSpLocks noChangeShapeType="1"/>
          </p:cNvCxnSpPr>
          <p:nvPr/>
        </p:nvCxnSpPr>
        <p:spPr bwMode="auto">
          <a:xfrm flipV="1">
            <a:off x="685800" y="2060575"/>
            <a:ext cx="2514600" cy="1905000"/>
          </a:xfrm>
          <a:prstGeom prst="line">
            <a:avLst/>
          </a:prstGeom>
          <a:noFill/>
          <a:ln w="25400" algn="ctr">
            <a:solidFill>
              <a:schemeClr val="accent1"/>
            </a:solidFill>
            <a:round/>
            <a:headEnd/>
            <a:tailEnd/>
          </a:ln>
        </p:spPr>
      </p:cxnSp>
      <p:cxnSp>
        <p:nvCxnSpPr>
          <p:cNvPr id="91148" name="Straight Connector 18"/>
          <p:cNvCxnSpPr>
            <a:cxnSpLocks noChangeShapeType="1"/>
          </p:cNvCxnSpPr>
          <p:nvPr/>
        </p:nvCxnSpPr>
        <p:spPr bwMode="auto">
          <a:xfrm flipV="1">
            <a:off x="1905000" y="3127375"/>
            <a:ext cx="1828800" cy="911225"/>
          </a:xfrm>
          <a:prstGeom prst="line">
            <a:avLst/>
          </a:prstGeom>
          <a:noFill/>
          <a:ln w="25400" algn="ctr">
            <a:solidFill>
              <a:schemeClr val="accent1"/>
            </a:solidFill>
            <a:round/>
            <a:headEnd/>
            <a:tailEnd/>
          </a:ln>
        </p:spPr>
      </p:cxn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p:txBody>
          <a:bodyPr anchor="t"/>
          <a:lstStyle/>
          <a:p>
            <a:pPr eaLnBrk="1" hangingPunct="1"/>
            <a:r>
              <a:rPr lang="en-US"/>
              <a:t>Specifying Criteria – And and Or</a:t>
            </a:r>
          </a:p>
        </p:txBody>
      </p:sp>
      <p:sp>
        <p:nvSpPr>
          <p:cNvPr id="93186" name="Rectangle 3"/>
          <p:cNvSpPr>
            <a:spLocks noGrp="1" noChangeArrowheads="1"/>
          </p:cNvSpPr>
          <p:nvPr>
            <p:ph type="body" idx="4294967295"/>
          </p:nvPr>
        </p:nvSpPr>
        <p:spPr>
          <a:xfrm>
            <a:off x="685800" y="4648200"/>
            <a:ext cx="8229600" cy="1905000"/>
          </a:xfrm>
        </p:spPr>
        <p:txBody>
          <a:bodyPr/>
          <a:lstStyle/>
          <a:p>
            <a:pPr eaLnBrk="1" hangingPunct="1">
              <a:lnSpc>
                <a:spcPct val="90000"/>
              </a:lnSpc>
            </a:pPr>
            <a:r>
              <a:rPr lang="en-US"/>
              <a:t>OR finds records that can match one or more conditions </a:t>
            </a:r>
          </a:p>
          <a:p>
            <a:pPr eaLnBrk="1" hangingPunct="1">
              <a:lnSpc>
                <a:spcPct val="90000"/>
              </a:lnSpc>
            </a:pPr>
            <a:r>
              <a:rPr lang="en-US"/>
              <a:t>AND finds records that must match all criteria specified</a:t>
            </a:r>
          </a:p>
        </p:txBody>
      </p:sp>
      <p:pic>
        <p:nvPicPr>
          <p:cNvPr id="93187" name="Picture 6" descr="gandcriteris.jpg"/>
          <p:cNvPicPr>
            <a:picLocks noChangeAspect="1"/>
          </p:cNvPicPr>
          <p:nvPr/>
        </p:nvPicPr>
        <p:blipFill>
          <a:blip r:embed="rId3"/>
          <a:srcRect/>
          <a:stretch>
            <a:fillRect/>
          </a:stretch>
        </p:blipFill>
        <p:spPr bwMode="auto">
          <a:xfrm>
            <a:off x="4114800" y="1371600"/>
            <a:ext cx="4648200" cy="971550"/>
          </a:xfrm>
          <a:prstGeom prst="rect">
            <a:avLst/>
          </a:prstGeom>
          <a:noFill/>
          <a:ln w="9525">
            <a:noFill/>
            <a:miter lim="800000"/>
            <a:headEnd/>
            <a:tailEnd/>
          </a:ln>
        </p:spPr>
      </p:pic>
      <p:pic>
        <p:nvPicPr>
          <p:cNvPr id="93188" name="Picture 8" descr="gorcriteria.jpg"/>
          <p:cNvPicPr>
            <a:picLocks noChangeAspect="1"/>
          </p:cNvPicPr>
          <p:nvPr/>
        </p:nvPicPr>
        <p:blipFill>
          <a:blip r:embed="rId4"/>
          <a:srcRect b="47977"/>
          <a:stretch>
            <a:fillRect/>
          </a:stretch>
        </p:blipFill>
        <p:spPr bwMode="auto">
          <a:xfrm>
            <a:off x="304800" y="2438400"/>
            <a:ext cx="3333750" cy="1752600"/>
          </a:xfrm>
          <a:prstGeom prst="rect">
            <a:avLst/>
          </a:prstGeom>
          <a:noFill/>
          <a:ln w="9525">
            <a:noFill/>
            <a:miter lim="800000"/>
            <a:headEnd/>
            <a:tailEnd/>
          </a:ln>
        </p:spPr>
      </p:pic>
      <p:pic>
        <p:nvPicPr>
          <p:cNvPr id="93189" name="Picture 9" descr="gorcriteria.jpg"/>
          <p:cNvPicPr>
            <a:picLocks noChangeAspect="1"/>
          </p:cNvPicPr>
          <p:nvPr/>
        </p:nvPicPr>
        <p:blipFill>
          <a:blip r:embed="rId5"/>
          <a:srcRect t="6503" b="8943"/>
          <a:stretch>
            <a:fillRect/>
          </a:stretch>
        </p:blipFill>
        <p:spPr bwMode="auto">
          <a:xfrm>
            <a:off x="228600" y="1371600"/>
            <a:ext cx="3562350" cy="990600"/>
          </a:xfrm>
          <a:prstGeom prst="rect">
            <a:avLst/>
          </a:prstGeom>
          <a:noFill/>
          <a:ln w="9525">
            <a:noFill/>
            <a:miter lim="800000"/>
            <a:headEnd/>
            <a:tailEnd/>
          </a:ln>
        </p:spPr>
      </p:pic>
      <p:pic>
        <p:nvPicPr>
          <p:cNvPr id="93190" name="Picture 10" descr="aisnotnull.jpg"/>
          <p:cNvPicPr>
            <a:picLocks noChangeAspect="1"/>
          </p:cNvPicPr>
          <p:nvPr/>
        </p:nvPicPr>
        <p:blipFill>
          <a:blip r:embed="rId6"/>
          <a:srcRect b="46040"/>
          <a:stretch>
            <a:fillRect/>
          </a:stretch>
        </p:blipFill>
        <p:spPr bwMode="auto">
          <a:xfrm>
            <a:off x="4114800" y="2514600"/>
            <a:ext cx="4743450" cy="1752600"/>
          </a:xfrm>
          <a:prstGeom prst="rect">
            <a:avLst/>
          </a:prstGeom>
          <a:noFill/>
          <a:ln w="9525">
            <a:noFill/>
            <a:miter lim="800000"/>
            <a:headEnd/>
            <a:tailEnd/>
          </a:ln>
        </p:spPr>
      </p:pic>
      <p:sp>
        <p:nvSpPr>
          <p:cNvPr id="93191" name="Text Box 11"/>
          <p:cNvSpPr txBox="1">
            <a:spLocks noChangeArrowheads="1"/>
          </p:cNvSpPr>
          <p:nvPr/>
        </p:nvSpPr>
        <p:spPr bwMode="auto">
          <a:xfrm>
            <a:off x="304800" y="4114800"/>
            <a:ext cx="3124200" cy="5334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Or Criterion and resulting dataset</a:t>
            </a:r>
          </a:p>
        </p:txBody>
      </p:sp>
      <p:sp>
        <p:nvSpPr>
          <p:cNvPr id="93192" name="Text Box 11"/>
          <p:cNvSpPr txBox="1">
            <a:spLocks noChangeArrowheads="1"/>
          </p:cNvSpPr>
          <p:nvPr/>
        </p:nvSpPr>
        <p:spPr bwMode="auto">
          <a:xfrm>
            <a:off x="4114800" y="4114800"/>
            <a:ext cx="3124200" cy="5334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And criterion and resulting dataset</a:t>
            </a:r>
          </a:p>
        </p:txBody>
      </p:sp>
      <p:cxnSp>
        <p:nvCxnSpPr>
          <p:cNvPr id="93193" name="Straight Connector 14"/>
          <p:cNvCxnSpPr>
            <a:cxnSpLocks noChangeShapeType="1"/>
          </p:cNvCxnSpPr>
          <p:nvPr/>
        </p:nvCxnSpPr>
        <p:spPr bwMode="auto">
          <a:xfrm flipV="1">
            <a:off x="4343400" y="2209800"/>
            <a:ext cx="2514600" cy="1981200"/>
          </a:xfrm>
          <a:prstGeom prst="line">
            <a:avLst/>
          </a:prstGeom>
          <a:noFill/>
          <a:ln w="25400" algn="ctr">
            <a:solidFill>
              <a:schemeClr val="accent1"/>
            </a:solidFill>
            <a:round/>
            <a:headEnd/>
            <a:tailEnd/>
          </a:ln>
        </p:spPr>
      </p:cxnSp>
      <p:cxnSp>
        <p:nvCxnSpPr>
          <p:cNvPr id="93194" name="Straight Connector 16"/>
          <p:cNvCxnSpPr>
            <a:cxnSpLocks noChangeShapeType="1"/>
          </p:cNvCxnSpPr>
          <p:nvPr/>
        </p:nvCxnSpPr>
        <p:spPr bwMode="auto">
          <a:xfrm flipV="1">
            <a:off x="6629400" y="2133600"/>
            <a:ext cx="1066800" cy="228600"/>
          </a:xfrm>
          <a:prstGeom prst="line">
            <a:avLst/>
          </a:prstGeom>
          <a:noFill/>
          <a:ln w="25400" algn="ctr">
            <a:solidFill>
              <a:schemeClr val="accent1"/>
            </a:solidFill>
            <a:round/>
            <a:headEnd/>
            <a:tailEnd/>
          </a:ln>
        </p:spPr>
      </p:cxnSp>
      <p:cxnSp>
        <p:nvCxnSpPr>
          <p:cNvPr id="93195" name="Straight Connector 18"/>
          <p:cNvCxnSpPr>
            <a:cxnSpLocks noChangeShapeType="1"/>
          </p:cNvCxnSpPr>
          <p:nvPr/>
        </p:nvCxnSpPr>
        <p:spPr bwMode="auto">
          <a:xfrm>
            <a:off x="4876800" y="4495800"/>
            <a:ext cx="1828800" cy="76200"/>
          </a:xfrm>
          <a:prstGeom prst="line">
            <a:avLst/>
          </a:prstGeom>
          <a:noFill/>
          <a:ln w="25400" algn="ctr">
            <a:solidFill>
              <a:schemeClr val="accent1"/>
            </a:solidFill>
            <a:round/>
            <a:headEnd/>
            <a:tailEnd/>
          </a:ln>
        </p:spPr>
      </p:cxnSp>
      <p:cxnSp>
        <p:nvCxnSpPr>
          <p:cNvPr id="93196" name="Straight Connector 20"/>
          <p:cNvCxnSpPr>
            <a:cxnSpLocks noChangeShapeType="1"/>
          </p:cNvCxnSpPr>
          <p:nvPr/>
        </p:nvCxnSpPr>
        <p:spPr bwMode="auto">
          <a:xfrm rot="-5400000">
            <a:off x="190500" y="2400300"/>
            <a:ext cx="2057400" cy="1524000"/>
          </a:xfrm>
          <a:prstGeom prst="line">
            <a:avLst/>
          </a:prstGeom>
          <a:noFill/>
          <a:ln w="25400" algn="ctr">
            <a:solidFill>
              <a:schemeClr val="accent1"/>
            </a:solidFill>
            <a:round/>
            <a:headEnd/>
            <a:tailEnd/>
          </a:ln>
        </p:spPr>
      </p:cxnSp>
      <p:cxnSp>
        <p:nvCxnSpPr>
          <p:cNvPr id="93197" name="Straight Connector 22"/>
          <p:cNvCxnSpPr>
            <a:cxnSpLocks noChangeShapeType="1"/>
          </p:cNvCxnSpPr>
          <p:nvPr/>
        </p:nvCxnSpPr>
        <p:spPr bwMode="auto">
          <a:xfrm flipV="1">
            <a:off x="1676400" y="2362200"/>
            <a:ext cx="333375" cy="152400"/>
          </a:xfrm>
          <a:prstGeom prst="line">
            <a:avLst/>
          </a:prstGeom>
          <a:noFill/>
          <a:ln w="25400" algn="ctr">
            <a:solidFill>
              <a:schemeClr val="accent1"/>
            </a:solidFill>
            <a:round/>
            <a:headEnd/>
            <a:tailEnd/>
          </a:ln>
        </p:spPr>
      </p:cxn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457200" y="122238"/>
            <a:ext cx="7543800" cy="1157287"/>
          </a:xfrm>
        </p:spPr>
        <p:txBody>
          <a:bodyPr anchor="t"/>
          <a:lstStyle/>
          <a:p>
            <a:pPr eaLnBrk="1" hangingPunct="1"/>
            <a:r>
              <a:rPr lang="en-US"/>
              <a:t>Copy a Query</a:t>
            </a:r>
          </a:p>
        </p:txBody>
      </p:sp>
      <p:sp>
        <p:nvSpPr>
          <p:cNvPr id="95234" name="Rectangle 3"/>
          <p:cNvSpPr>
            <a:spLocks noGrp="1" noChangeArrowheads="1"/>
          </p:cNvSpPr>
          <p:nvPr>
            <p:ph type="body" idx="4294967295"/>
          </p:nvPr>
        </p:nvSpPr>
        <p:spPr>
          <a:xfrm>
            <a:off x="457200" y="3733800"/>
            <a:ext cx="8382000" cy="2743200"/>
          </a:xfrm>
        </p:spPr>
        <p:txBody>
          <a:bodyPr/>
          <a:lstStyle/>
          <a:p>
            <a:pPr eaLnBrk="1" hangingPunct="1"/>
            <a:r>
              <a:rPr lang="en-US"/>
              <a:t>Right click on the query - chose Copy from the shortcut menu</a:t>
            </a:r>
          </a:p>
          <a:p>
            <a:pPr eaLnBrk="1" hangingPunct="1"/>
            <a:r>
              <a:rPr lang="en-US"/>
              <a:t>Right click and chose paste</a:t>
            </a:r>
          </a:p>
          <a:p>
            <a:pPr eaLnBrk="1" hangingPunct="1"/>
            <a:r>
              <a:rPr lang="en-US"/>
              <a:t>In the Paste as dialog box, give the query a new name</a:t>
            </a:r>
          </a:p>
        </p:txBody>
      </p:sp>
      <p:pic>
        <p:nvPicPr>
          <p:cNvPr id="95235" name="Picture 8" descr="acopyquery.jpg"/>
          <p:cNvPicPr>
            <a:picLocks noChangeAspect="1"/>
          </p:cNvPicPr>
          <p:nvPr/>
        </p:nvPicPr>
        <p:blipFill>
          <a:blip r:embed="rId3"/>
          <a:srcRect/>
          <a:stretch>
            <a:fillRect/>
          </a:stretch>
        </p:blipFill>
        <p:spPr bwMode="auto">
          <a:xfrm>
            <a:off x="5334000" y="609600"/>
            <a:ext cx="2667000" cy="3024188"/>
          </a:xfrm>
          <a:prstGeom prst="rect">
            <a:avLst/>
          </a:prstGeom>
          <a:noFill/>
          <a:ln w="9525">
            <a:noFill/>
            <a:miter lim="800000"/>
            <a:headEnd/>
            <a:tailEnd/>
          </a:ln>
        </p:spPr>
      </p:pic>
      <p:pic>
        <p:nvPicPr>
          <p:cNvPr id="95236" name="Picture 9" descr="apaste as.jpg"/>
          <p:cNvPicPr>
            <a:picLocks noChangeAspect="1"/>
          </p:cNvPicPr>
          <p:nvPr/>
        </p:nvPicPr>
        <p:blipFill>
          <a:blip r:embed="rId4"/>
          <a:srcRect/>
          <a:stretch>
            <a:fillRect/>
          </a:stretch>
        </p:blipFill>
        <p:spPr bwMode="auto">
          <a:xfrm>
            <a:off x="1600200" y="1981200"/>
            <a:ext cx="2695575" cy="1247775"/>
          </a:xfrm>
          <a:prstGeom prst="rect">
            <a:avLst/>
          </a:prstGeom>
          <a:noFill/>
          <a:ln w="9525">
            <a:noFill/>
            <a:miter lim="800000"/>
            <a:headEnd/>
            <a:tailEnd/>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a:xfrm>
            <a:off x="457200" y="122238"/>
            <a:ext cx="7543800" cy="982662"/>
          </a:xfrm>
        </p:spPr>
        <p:txBody>
          <a:bodyPr anchor="t"/>
          <a:lstStyle/>
          <a:p>
            <a:pPr eaLnBrk="1" hangingPunct="1"/>
            <a:r>
              <a:rPr lang="en-US"/>
              <a:t>Specifying Criteria – Wildcards</a:t>
            </a:r>
          </a:p>
        </p:txBody>
      </p:sp>
      <p:sp>
        <p:nvSpPr>
          <p:cNvPr id="97282" name="Rectangle 3"/>
          <p:cNvSpPr>
            <a:spLocks noGrp="1" noChangeArrowheads="1"/>
          </p:cNvSpPr>
          <p:nvPr>
            <p:ph type="body" idx="4294967295"/>
          </p:nvPr>
        </p:nvSpPr>
        <p:spPr>
          <a:xfrm>
            <a:off x="457200" y="4800600"/>
            <a:ext cx="8077200" cy="1752600"/>
          </a:xfrm>
        </p:spPr>
        <p:txBody>
          <a:bodyPr/>
          <a:lstStyle/>
          <a:p>
            <a:pPr eaLnBrk="1" hangingPunct="1"/>
            <a:r>
              <a:rPr lang="en-US" sz="2400"/>
              <a:t>Asterisk - searches for a pattern that includes any number of characters in the position of the asterisk</a:t>
            </a:r>
          </a:p>
          <a:p>
            <a:pPr eaLnBrk="1" hangingPunct="1"/>
            <a:r>
              <a:rPr lang="en-US" sz="2400"/>
              <a:t>Question mark - searches for a pattern that includes a single character in the position of the question mark</a:t>
            </a:r>
          </a:p>
        </p:txBody>
      </p:sp>
      <p:pic>
        <p:nvPicPr>
          <p:cNvPr id="97283" name="Picture 6" descr="gasterikreturns.jpg"/>
          <p:cNvPicPr>
            <a:picLocks noChangeAspect="1"/>
          </p:cNvPicPr>
          <p:nvPr/>
        </p:nvPicPr>
        <p:blipFill>
          <a:blip r:embed="rId3"/>
          <a:srcRect/>
          <a:stretch>
            <a:fillRect/>
          </a:stretch>
        </p:blipFill>
        <p:spPr bwMode="auto">
          <a:xfrm>
            <a:off x="236538" y="1828800"/>
            <a:ext cx="3040062" cy="2590800"/>
          </a:xfrm>
          <a:prstGeom prst="rect">
            <a:avLst/>
          </a:prstGeom>
          <a:noFill/>
          <a:ln w="9525">
            <a:noFill/>
            <a:miter lim="800000"/>
            <a:headEnd/>
            <a:tailEnd/>
          </a:ln>
        </p:spPr>
      </p:pic>
      <p:pic>
        <p:nvPicPr>
          <p:cNvPr id="97284" name="Picture 8" descr="gquestionreturns.jpg"/>
          <p:cNvPicPr>
            <a:picLocks noChangeAspect="1"/>
          </p:cNvPicPr>
          <p:nvPr/>
        </p:nvPicPr>
        <p:blipFill>
          <a:blip r:embed="rId4"/>
          <a:srcRect/>
          <a:stretch>
            <a:fillRect/>
          </a:stretch>
        </p:blipFill>
        <p:spPr bwMode="auto">
          <a:xfrm>
            <a:off x="5105400" y="1981200"/>
            <a:ext cx="3276600" cy="1901825"/>
          </a:xfrm>
          <a:prstGeom prst="rect">
            <a:avLst/>
          </a:prstGeom>
          <a:noFill/>
          <a:ln w="9525">
            <a:noFill/>
            <a:miter lim="800000"/>
            <a:headEnd/>
            <a:tailEnd/>
          </a:ln>
        </p:spPr>
      </p:pic>
      <p:pic>
        <p:nvPicPr>
          <p:cNvPr id="97285" name="Picture 7" descr="gquestion.jpg"/>
          <p:cNvPicPr>
            <a:picLocks noChangeAspect="1"/>
          </p:cNvPicPr>
          <p:nvPr/>
        </p:nvPicPr>
        <p:blipFill>
          <a:blip r:embed="rId5"/>
          <a:srcRect/>
          <a:stretch>
            <a:fillRect/>
          </a:stretch>
        </p:blipFill>
        <p:spPr bwMode="auto">
          <a:xfrm>
            <a:off x="5334000" y="1219200"/>
            <a:ext cx="3533775" cy="1019175"/>
          </a:xfrm>
          <a:prstGeom prst="rect">
            <a:avLst/>
          </a:prstGeom>
          <a:noFill/>
          <a:ln w="9525">
            <a:noFill/>
            <a:miter lim="800000"/>
            <a:headEnd/>
            <a:tailEnd/>
          </a:ln>
        </p:spPr>
      </p:pic>
      <p:pic>
        <p:nvPicPr>
          <p:cNvPr id="97286" name="Picture 13" descr="gkiequery.jpg"/>
          <p:cNvPicPr>
            <a:picLocks noChangeAspect="1"/>
          </p:cNvPicPr>
          <p:nvPr/>
        </p:nvPicPr>
        <p:blipFill>
          <a:blip r:embed="rId6"/>
          <a:srcRect/>
          <a:stretch>
            <a:fillRect/>
          </a:stretch>
        </p:blipFill>
        <p:spPr bwMode="auto">
          <a:xfrm>
            <a:off x="1219200" y="1219200"/>
            <a:ext cx="3238500" cy="1000125"/>
          </a:xfrm>
          <a:prstGeom prst="rect">
            <a:avLst/>
          </a:prstGeom>
          <a:noFill/>
          <a:ln w="9525">
            <a:noFill/>
            <a:miter lim="800000"/>
            <a:headEnd/>
            <a:tailEnd/>
          </a:ln>
        </p:spPr>
      </p:pic>
      <p:sp>
        <p:nvSpPr>
          <p:cNvPr id="97287" name="Text Box 11"/>
          <p:cNvSpPr txBox="1">
            <a:spLocks noChangeArrowheads="1"/>
          </p:cNvSpPr>
          <p:nvPr/>
        </p:nvSpPr>
        <p:spPr bwMode="auto">
          <a:xfrm>
            <a:off x="1219200" y="3962400"/>
            <a:ext cx="3276600" cy="6858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Query with asterisk wildcard and resulting dataset</a:t>
            </a:r>
          </a:p>
        </p:txBody>
      </p:sp>
      <p:cxnSp>
        <p:nvCxnSpPr>
          <p:cNvPr id="97288" name="Straight Connector 11"/>
          <p:cNvCxnSpPr>
            <a:cxnSpLocks noChangeShapeType="1"/>
          </p:cNvCxnSpPr>
          <p:nvPr/>
        </p:nvCxnSpPr>
        <p:spPr bwMode="auto">
          <a:xfrm rot="16200000" flipV="1">
            <a:off x="2971800" y="2895600"/>
            <a:ext cx="1447800" cy="838200"/>
          </a:xfrm>
          <a:prstGeom prst="line">
            <a:avLst/>
          </a:prstGeom>
          <a:noFill/>
          <a:ln w="25400" algn="ctr">
            <a:solidFill>
              <a:schemeClr val="accent1"/>
            </a:solidFill>
            <a:round/>
            <a:headEnd/>
            <a:tailEnd/>
          </a:ln>
        </p:spPr>
      </p:cxnSp>
      <p:sp>
        <p:nvSpPr>
          <p:cNvPr id="97289" name="Text Box 11"/>
          <p:cNvSpPr txBox="1">
            <a:spLocks noChangeArrowheads="1"/>
          </p:cNvSpPr>
          <p:nvPr/>
        </p:nvSpPr>
        <p:spPr bwMode="auto">
          <a:xfrm>
            <a:off x="4648200" y="3810000"/>
            <a:ext cx="4114800" cy="8382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Query with question mark and asterisk wildcard and resulting dataset to specify criteria for the dataset</a:t>
            </a:r>
          </a:p>
        </p:txBody>
      </p:sp>
      <p:cxnSp>
        <p:nvCxnSpPr>
          <p:cNvPr id="97290" name="Straight Connector 19"/>
          <p:cNvCxnSpPr>
            <a:cxnSpLocks noChangeShapeType="1"/>
          </p:cNvCxnSpPr>
          <p:nvPr/>
        </p:nvCxnSpPr>
        <p:spPr bwMode="auto">
          <a:xfrm rot="-5400000">
            <a:off x="4838700" y="2933700"/>
            <a:ext cx="1524000" cy="685800"/>
          </a:xfrm>
          <a:prstGeom prst="line">
            <a:avLst/>
          </a:prstGeom>
          <a:noFill/>
          <a:ln w="25400" algn="ctr">
            <a:solidFill>
              <a:schemeClr val="accent1"/>
            </a:solidFill>
            <a:round/>
            <a:headEnd/>
            <a:tailEnd/>
          </a:ln>
        </p:spPr>
      </p:cxn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a:xfrm>
            <a:off x="457200" y="122238"/>
            <a:ext cx="7543800" cy="1157287"/>
          </a:xfrm>
        </p:spPr>
        <p:txBody>
          <a:bodyPr anchor="t"/>
          <a:lstStyle/>
          <a:p>
            <a:pPr eaLnBrk="1" hangingPunct="1"/>
            <a:r>
              <a:rPr lang="en-US"/>
              <a:t>Run a Query</a:t>
            </a:r>
          </a:p>
        </p:txBody>
      </p:sp>
      <p:sp>
        <p:nvSpPr>
          <p:cNvPr id="99330" name="Rectangle 3"/>
          <p:cNvSpPr>
            <a:spLocks noGrp="1" noChangeArrowheads="1"/>
          </p:cNvSpPr>
          <p:nvPr>
            <p:ph type="body" idx="4294967295"/>
          </p:nvPr>
        </p:nvSpPr>
        <p:spPr>
          <a:xfrm>
            <a:off x="609600" y="4495800"/>
            <a:ext cx="8229600" cy="1219200"/>
          </a:xfrm>
        </p:spPr>
        <p:txBody>
          <a:bodyPr/>
          <a:lstStyle/>
          <a:p>
            <a:pPr eaLnBrk="1" hangingPunct="1"/>
            <a:r>
              <a:rPr lang="en-US"/>
              <a:t>Running, or executing, a query is done by clicking the Run command </a:t>
            </a:r>
          </a:p>
        </p:txBody>
      </p:sp>
      <p:pic>
        <p:nvPicPr>
          <p:cNvPr id="99331" name="Picture 4" descr="arun.jpg"/>
          <p:cNvPicPr>
            <a:picLocks noChangeAspect="1"/>
          </p:cNvPicPr>
          <p:nvPr/>
        </p:nvPicPr>
        <p:blipFill>
          <a:blip r:embed="rId3"/>
          <a:srcRect/>
          <a:stretch>
            <a:fillRect/>
          </a:stretch>
        </p:blipFill>
        <p:spPr bwMode="auto">
          <a:xfrm>
            <a:off x="2286000" y="1905000"/>
            <a:ext cx="4486275" cy="1295400"/>
          </a:xfrm>
          <a:prstGeom prst="rect">
            <a:avLst/>
          </a:prstGeom>
          <a:noFill/>
          <a:ln w="9525">
            <a:noFill/>
            <a:miter lim="800000"/>
            <a:headEnd/>
            <a:tailEnd/>
          </a:ln>
        </p:spPr>
      </p:pic>
      <p:sp>
        <p:nvSpPr>
          <p:cNvPr id="99332" name="Text Box 11"/>
          <p:cNvSpPr txBox="1">
            <a:spLocks noChangeArrowheads="1"/>
          </p:cNvSpPr>
          <p:nvPr/>
        </p:nvSpPr>
        <p:spPr bwMode="auto">
          <a:xfrm>
            <a:off x="1524000" y="3810000"/>
            <a:ext cx="1981200" cy="304800"/>
          </a:xfrm>
          <a:prstGeom prst="rect">
            <a:avLst/>
          </a:prstGeom>
          <a:solidFill>
            <a:schemeClr val="accent1"/>
          </a:solidFill>
          <a:ln w="28575" algn="ctr">
            <a:solidFill>
              <a:schemeClr val="accent1"/>
            </a:solidFill>
            <a:miter lim="800000"/>
            <a:headEnd/>
            <a:tailEnd/>
          </a:ln>
        </p:spPr>
        <p:txBody>
          <a:bodyPr lIns="0" tIns="0" rIns="0" bIns="0"/>
          <a:lstStyle/>
          <a:p>
            <a:r>
              <a:rPr lang="en-US">
                <a:solidFill>
                  <a:schemeClr val="tx2"/>
                </a:solidFill>
              </a:rPr>
              <a:t>Run command</a:t>
            </a:r>
          </a:p>
        </p:txBody>
      </p:sp>
      <p:cxnSp>
        <p:nvCxnSpPr>
          <p:cNvPr id="99333" name="Straight Connector 7"/>
          <p:cNvCxnSpPr>
            <a:cxnSpLocks noChangeShapeType="1"/>
          </p:cNvCxnSpPr>
          <p:nvPr/>
        </p:nvCxnSpPr>
        <p:spPr bwMode="auto">
          <a:xfrm rot="-5400000">
            <a:off x="2019300" y="3009900"/>
            <a:ext cx="990600" cy="609600"/>
          </a:xfrm>
          <a:prstGeom prst="line">
            <a:avLst/>
          </a:prstGeom>
          <a:noFill/>
          <a:ln w="25400" algn="ctr">
            <a:solidFill>
              <a:schemeClr val="accent1"/>
            </a:solidFill>
            <a:round/>
            <a:headEnd/>
            <a:tailEnd/>
          </a:ln>
        </p:spPr>
      </p:cxn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949645-718E-46B8-BE5C-74827E83E1CA}" type="slidenum">
              <a:rPr lang="en-US" altLang="en-US" smtClean="0"/>
              <a:pPr>
                <a:defRPr/>
              </a:pPr>
              <a:t>68</a:t>
            </a:fld>
            <a:endParaRPr lang="en-US" altLang="en-US"/>
          </a:p>
        </p:txBody>
      </p:sp>
      <p:sp>
        <p:nvSpPr>
          <p:cNvPr id="5" name="Rectangle 2">
            <a:extLst>
              <a:ext uri="{FF2B5EF4-FFF2-40B4-BE49-F238E27FC236}">
                <a16:creationId xmlns:a16="http://schemas.microsoft.com/office/drawing/2014/main" xmlns="" id="{764F5693-09D8-41C0-99AA-2E7F262AAA9D}"/>
              </a:ext>
            </a:extLst>
          </p:cNvPr>
          <p:cNvSpPr txBox="1">
            <a:spLocks noChangeArrowheads="1"/>
          </p:cNvSpPr>
          <p:nvPr/>
        </p:nvSpPr>
        <p:spPr bwMode="auto">
          <a:xfrm>
            <a:off x="457200" y="457200"/>
            <a:ext cx="8229600" cy="113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About Parameter Queries</a:t>
            </a:r>
          </a:p>
        </p:txBody>
      </p:sp>
      <p:sp>
        <p:nvSpPr>
          <p:cNvPr id="6" name="Content Placeholder 4">
            <a:extLst>
              <a:ext uri="{FF2B5EF4-FFF2-40B4-BE49-F238E27FC236}">
                <a16:creationId xmlns:a16="http://schemas.microsoft.com/office/drawing/2014/main" xmlns="" id="{FCB247AD-1201-47AD-9021-CD8B91CCDF78}"/>
              </a:ext>
            </a:extLst>
          </p:cNvPr>
          <p:cNvSpPr txBox="1">
            <a:spLocks noChangeArrowheads="1"/>
          </p:cNvSpPr>
          <p:nvPr/>
        </p:nvSpPr>
        <p:spPr bwMode="auto">
          <a:xfrm>
            <a:off x="609600" y="1676400"/>
            <a:ext cx="8534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3400" kern="0"/>
              <a:t>Information intentionally omitted by designer</a:t>
            </a:r>
          </a:p>
          <a:p>
            <a:pPr lvl="1" eaLnBrk="1" hangingPunct="1"/>
            <a:r>
              <a:rPr lang="en-US" altLang="en-US" sz="3300" kern="0"/>
              <a:t>Allows end user to supply criteria </a:t>
            </a:r>
          </a:p>
          <a:p>
            <a:pPr lvl="1" eaLnBrk="1" hangingPunct="1"/>
            <a:r>
              <a:rPr lang="en-US" altLang="en-US" sz="3300" kern="0"/>
              <a:t>Customizable data request</a:t>
            </a:r>
          </a:p>
          <a:p>
            <a:pPr eaLnBrk="1" hangingPunct="1"/>
            <a:r>
              <a:rPr lang="en-US" altLang="en-US" sz="3400" kern="0"/>
              <a:t>More flexible than other query types</a:t>
            </a:r>
          </a:p>
          <a:p>
            <a:pPr eaLnBrk="1" hangingPunct="1"/>
            <a:r>
              <a:rPr lang="en-US" altLang="en-US" sz="3400" kern="0"/>
              <a:t>Considered a select query</a:t>
            </a:r>
          </a:p>
          <a:p>
            <a:pPr eaLnBrk="1" hangingPunct="1"/>
            <a:r>
              <a:rPr lang="en-US" altLang="en-US" sz="3400" kern="0"/>
              <a:t>Designers able to lock query design</a:t>
            </a:r>
          </a:p>
        </p:txBody>
      </p:sp>
    </p:spTree>
    <p:extLst>
      <p:ext uri="{BB962C8B-B14F-4D97-AF65-F5344CB8AC3E}">
        <p14:creationId xmlns:p14="http://schemas.microsoft.com/office/powerpoint/2010/main" val="2481078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949645-718E-46B8-BE5C-74827E83E1CA}" type="slidenum">
              <a:rPr lang="en-US" altLang="en-US" smtClean="0"/>
              <a:pPr>
                <a:defRPr/>
              </a:pPr>
              <a:t>69</a:t>
            </a:fld>
            <a:endParaRPr lang="en-US" altLang="en-US"/>
          </a:p>
        </p:txBody>
      </p:sp>
      <p:sp>
        <p:nvSpPr>
          <p:cNvPr id="5" name="Rectangle 2">
            <a:extLst>
              <a:ext uri="{FF2B5EF4-FFF2-40B4-BE49-F238E27FC236}">
                <a16:creationId xmlns:a16="http://schemas.microsoft.com/office/drawing/2014/main" xmlns="" id="{3995E12B-1C70-4643-992B-28DDF0181499}"/>
              </a:ext>
            </a:extLst>
          </p:cNvPr>
          <p:cNvSpPr txBox="1">
            <a:spLocks noChangeArrowheads="1"/>
          </p:cNvSpPr>
          <p:nvPr/>
        </p:nvSpPr>
        <p:spPr bwMode="auto">
          <a:xfrm>
            <a:off x="457200" y="277813"/>
            <a:ext cx="8229600" cy="1322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Creating a Parameter Query</a:t>
            </a:r>
          </a:p>
        </p:txBody>
      </p:sp>
      <p:sp>
        <p:nvSpPr>
          <p:cNvPr id="6" name="Content Placeholder 10">
            <a:extLst>
              <a:ext uri="{FF2B5EF4-FFF2-40B4-BE49-F238E27FC236}">
                <a16:creationId xmlns:a16="http://schemas.microsoft.com/office/drawing/2014/main" xmlns="" id="{1CB152BF-B05A-4A0C-86FA-DCF256E565F3}"/>
              </a:ext>
            </a:extLst>
          </p:cNvPr>
          <p:cNvSpPr txBox="1">
            <a:spLocks noChangeArrowheads="1"/>
          </p:cNvSpPr>
          <p:nvPr/>
        </p:nvSpPr>
        <p:spPr bwMode="auto">
          <a:xfrm>
            <a:off x="457200" y="3962400"/>
            <a:ext cx="83820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3400" kern="0"/>
              <a:t>Identify tables/ fields in design view</a:t>
            </a:r>
          </a:p>
          <a:p>
            <a:pPr eaLnBrk="1" hangingPunct="1"/>
            <a:r>
              <a:rPr lang="en-US" altLang="en-US" sz="3400" kern="0"/>
              <a:t>Create prompt for user in criteria field</a:t>
            </a:r>
          </a:p>
          <a:p>
            <a:pPr lvl="1" indent="-387350" eaLnBrk="1" hangingPunct="1"/>
            <a:r>
              <a:rPr lang="en-US" altLang="en-US" sz="3300" kern="0"/>
              <a:t>Prompt must be enclosed in brackets [ ]</a:t>
            </a:r>
          </a:p>
          <a:p>
            <a:pPr lvl="1" indent="-387350" eaLnBrk="1" hangingPunct="1"/>
            <a:r>
              <a:rPr lang="en-US" altLang="en-US" sz="3300" kern="0"/>
              <a:t>Multiple fields can be used as prompts</a:t>
            </a:r>
          </a:p>
        </p:txBody>
      </p:sp>
      <p:pic>
        <p:nvPicPr>
          <p:cNvPr id="7" name="Picture 5" descr="parameter query desing.jpg">
            <a:extLst>
              <a:ext uri="{FF2B5EF4-FFF2-40B4-BE49-F238E27FC236}">
                <a16:creationId xmlns:a16="http://schemas.microsoft.com/office/drawing/2014/main" xmlns="" id="{A45CDDFB-034C-444E-8BBB-8D56B9E4EB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22388"/>
            <a:ext cx="58674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xmlns="" id="{49700A54-739E-426B-A083-95179A7F45B2}"/>
              </a:ext>
            </a:extLst>
          </p:cNvPr>
          <p:cNvSpPr txBox="1">
            <a:spLocks noChangeArrowheads="1"/>
          </p:cNvSpPr>
          <p:nvPr/>
        </p:nvSpPr>
        <p:spPr bwMode="auto">
          <a:xfrm>
            <a:off x="1066800" y="2362200"/>
            <a:ext cx="2133600" cy="574675"/>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Message for user entered in brackets</a:t>
            </a:r>
          </a:p>
        </p:txBody>
      </p:sp>
      <p:cxnSp>
        <p:nvCxnSpPr>
          <p:cNvPr id="9" name="Straight Connector 7">
            <a:extLst>
              <a:ext uri="{FF2B5EF4-FFF2-40B4-BE49-F238E27FC236}">
                <a16:creationId xmlns:a16="http://schemas.microsoft.com/office/drawing/2014/main" xmlns="" id="{352DFD99-66A6-43EC-8D0F-FD9672C3FE72}"/>
              </a:ext>
            </a:extLst>
          </p:cNvPr>
          <p:cNvCxnSpPr>
            <a:cxnSpLocks noChangeShapeType="1"/>
          </p:cNvCxnSpPr>
          <p:nvPr/>
        </p:nvCxnSpPr>
        <p:spPr bwMode="auto">
          <a:xfrm>
            <a:off x="2895600" y="2514600"/>
            <a:ext cx="990600" cy="166688"/>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1096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4000" dirty="0"/>
              <a:t>Creating a Table in Design View</a:t>
            </a:r>
          </a:p>
        </p:txBody>
      </p:sp>
      <p:sp>
        <p:nvSpPr>
          <p:cNvPr id="24578" name="Rectangle 3"/>
          <p:cNvSpPr>
            <a:spLocks noGrp="1" noChangeArrowheads="1"/>
          </p:cNvSpPr>
          <p:nvPr>
            <p:ph type="body" idx="1"/>
          </p:nvPr>
        </p:nvSpPr>
        <p:spPr/>
        <p:txBody>
          <a:bodyPr/>
          <a:lstStyle/>
          <a:p>
            <a:pPr eaLnBrk="1" hangingPunct="1"/>
            <a:r>
              <a:rPr lang="en-US" dirty="0"/>
              <a:t>If you want to create the basic table structure yourself and define all the field names and data types, you can create the table in Design view. </a:t>
            </a:r>
          </a:p>
        </p:txBody>
      </p:sp>
      <p:sp>
        <p:nvSpPr>
          <p:cNvPr id="24579" name="Slide Number Placeholder 4"/>
          <p:cNvSpPr>
            <a:spLocks noGrp="1"/>
          </p:cNvSpPr>
          <p:nvPr>
            <p:ph type="sldNum" sz="quarter" idx="12"/>
          </p:nvPr>
        </p:nvSpPr>
        <p:spPr>
          <a:noFill/>
        </p:spPr>
        <p:txBody>
          <a:bodyPr/>
          <a:lstStyle/>
          <a:p>
            <a:fld id="{0B9BD799-2F68-4680-9CAC-C00CE97FF079}" type="slidenum">
              <a:rPr lang="en-US" altLang="en-US" smtClean="0"/>
              <a:pPr/>
              <a:t>7</a:t>
            </a:fld>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196EE02-3699-4E04-9B67-17CC8E8B9E67}"/>
              </a:ext>
            </a:extLst>
          </p:cNvPr>
          <p:cNvSpPr txBox="1">
            <a:spLocks noChangeArrowheads="1"/>
          </p:cNvSpPr>
          <p:nvPr/>
        </p:nvSpPr>
        <p:spPr bwMode="auto">
          <a:xfrm>
            <a:off x="457200" y="277813"/>
            <a:ext cx="8229600" cy="1322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Running a Parameter Query</a:t>
            </a:r>
          </a:p>
        </p:txBody>
      </p:sp>
      <p:sp>
        <p:nvSpPr>
          <p:cNvPr id="3" name="Content Placeholder 10">
            <a:extLst>
              <a:ext uri="{FF2B5EF4-FFF2-40B4-BE49-F238E27FC236}">
                <a16:creationId xmlns:a16="http://schemas.microsoft.com/office/drawing/2014/main" xmlns="" id="{0EF1D8A5-3967-4D76-9852-F78FA90BAEFC}"/>
              </a:ext>
            </a:extLst>
          </p:cNvPr>
          <p:cNvSpPr txBox="1">
            <a:spLocks noChangeArrowheads="1"/>
          </p:cNvSpPr>
          <p:nvPr/>
        </p:nvSpPr>
        <p:spPr bwMode="auto">
          <a:xfrm>
            <a:off x="228600" y="4267200"/>
            <a:ext cx="89154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kern="0"/>
              <a:t>Click the Run button</a:t>
            </a:r>
          </a:p>
          <a:p>
            <a:pPr eaLnBrk="1" hangingPunct="1"/>
            <a:r>
              <a:rPr lang="en-US" altLang="en-US" kern="0"/>
              <a:t>Enter criteria in message box</a:t>
            </a:r>
          </a:p>
          <a:p>
            <a:pPr lvl="1" indent="-387350" eaLnBrk="1" hangingPunct="1"/>
            <a:r>
              <a:rPr lang="en-US" altLang="en-US" kern="0"/>
              <a:t>Criteria rules and use is same as normal select query</a:t>
            </a:r>
          </a:p>
          <a:p>
            <a:pPr eaLnBrk="1" hangingPunct="1"/>
            <a:r>
              <a:rPr lang="en-US" altLang="en-US" kern="0"/>
              <a:t>View results in Datasheet view</a:t>
            </a:r>
          </a:p>
        </p:txBody>
      </p:sp>
      <p:sp>
        <p:nvSpPr>
          <p:cNvPr id="4" name="Text Box 8">
            <a:extLst>
              <a:ext uri="{FF2B5EF4-FFF2-40B4-BE49-F238E27FC236}">
                <a16:creationId xmlns:a16="http://schemas.microsoft.com/office/drawing/2014/main" xmlns="" id="{64DE3BA5-4E9A-4FE8-8049-8F45294EA220}"/>
              </a:ext>
            </a:extLst>
          </p:cNvPr>
          <p:cNvSpPr txBox="1">
            <a:spLocks noChangeArrowheads="1"/>
          </p:cNvSpPr>
          <p:nvPr/>
        </p:nvSpPr>
        <p:spPr bwMode="auto">
          <a:xfrm>
            <a:off x="304800" y="1905000"/>
            <a:ext cx="2057400" cy="574675"/>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Message prompt with criteria entered</a:t>
            </a:r>
          </a:p>
        </p:txBody>
      </p:sp>
      <p:sp>
        <p:nvSpPr>
          <p:cNvPr id="5" name="Text Box 8">
            <a:extLst>
              <a:ext uri="{FF2B5EF4-FFF2-40B4-BE49-F238E27FC236}">
                <a16:creationId xmlns:a16="http://schemas.microsoft.com/office/drawing/2014/main" xmlns="" id="{DE148207-719B-4EB7-AEB8-92CE8F3085C3}"/>
              </a:ext>
            </a:extLst>
          </p:cNvPr>
          <p:cNvSpPr txBox="1">
            <a:spLocks noChangeArrowheads="1"/>
          </p:cNvSpPr>
          <p:nvPr/>
        </p:nvSpPr>
        <p:spPr bwMode="auto">
          <a:xfrm>
            <a:off x="1981200" y="3686175"/>
            <a:ext cx="2514600" cy="300038"/>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Parameter query results</a:t>
            </a:r>
          </a:p>
        </p:txBody>
      </p:sp>
      <p:cxnSp>
        <p:nvCxnSpPr>
          <p:cNvPr id="6" name="Straight Connector 10">
            <a:extLst>
              <a:ext uri="{FF2B5EF4-FFF2-40B4-BE49-F238E27FC236}">
                <a16:creationId xmlns:a16="http://schemas.microsoft.com/office/drawing/2014/main" xmlns="" id="{2813613C-C64E-4AAF-BC45-7AD059A2738E}"/>
              </a:ext>
            </a:extLst>
          </p:cNvPr>
          <p:cNvCxnSpPr>
            <a:cxnSpLocks noChangeShapeType="1"/>
          </p:cNvCxnSpPr>
          <p:nvPr/>
        </p:nvCxnSpPr>
        <p:spPr bwMode="auto">
          <a:xfrm>
            <a:off x="4419600" y="3810000"/>
            <a:ext cx="1066800" cy="1588"/>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pic>
        <p:nvPicPr>
          <p:cNvPr id="7" name="Picture 10" descr="PARAMETER MESSAGE.jpg">
            <a:extLst>
              <a:ext uri="{FF2B5EF4-FFF2-40B4-BE49-F238E27FC236}">
                <a16:creationId xmlns:a16="http://schemas.microsoft.com/office/drawing/2014/main" xmlns="" id="{C65564F8-651D-48DC-9E7D-B560CEA103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68425"/>
            <a:ext cx="2514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PARAMETER RESULKTS.jpg">
            <a:extLst>
              <a:ext uri="{FF2B5EF4-FFF2-40B4-BE49-F238E27FC236}">
                <a16:creationId xmlns:a16="http://schemas.microsoft.com/office/drawing/2014/main" xmlns="" id="{107DE922-9CFA-4074-8A22-3265859329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3124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0">
            <a:extLst>
              <a:ext uri="{FF2B5EF4-FFF2-40B4-BE49-F238E27FC236}">
                <a16:creationId xmlns:a16="http://schemas.microsoft.com/office/drawing/2014/main" xmlns="" id="{36B8B5E1-225C-4398-AB70-8CA4C093D4D8}"/>
              </a:ext>
            </a:extLst>
          </p:cNvPr>
          <p:cNvCxnSpPr>
            <a:cxnSpLocks noChangeShapeType="1"/>
          </p:cNvCxnSpPr>
          <p:nvPr/>
        </p:nvCxnSpPr>
        <p:spPr bwMode="auto">
          <a:xfrm>
            <a:off x="2286000" y="1981200"/>
            <a:ext cx="304800" cy="1588"/>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74099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xmlns="" id="{99B1B97A-AD77-4689-8AA8-F6D9A1012C1F}"/>
              </a:ext>
            </a:extLst>
          </p:cNvPr>
          <p:cNvSpPr txBox="1">
            <a:spLocks noChangeArrowheads="1"/>
          </p:cNvSpPr>
          <p:nvPr/>
        </p:nvSpPr>
        <p:spPr bwMode="auto">
          <a:xfrm>
            <a:off x="381000" y="2362200"/>
            <a:ext cx="838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altLang="en-US" sz="3400" kern="0" dirty="0"/>
              <a:t>The query prompts the user two times to type in two CIDs (account IDs).</a:t>
            </a:r>
          </a:p>
          <a:p>
            <a:pPr eaLnBrk="1" hangingPunct="1">
              <a:defRPr/>
            </a:pPr>
            <a:r>
              <a:rPr lang="en-US" altLang="en-US" sz="3400" kern="0" dirty="0"/>
              <a:t>Find any branch that has these two CIDs.</a:t>
            </a:r>
            <a:endParaRPr lang="en-US" altLang="en-US" sz="3300" kern="0" dirty="0"/>
          </a:p>
        </p:txBody>
      </p:sp>
    </p:spTree>
    <p:extLst>
      <p:ext uri="{BB962C8B-B14F-4D97-AF65-F5344CB8AC3E}">
        <p14:creationId xmlns:p14="http://schemas.microsoft.com/office/powerpoint/2010/main" val="3952002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DBBC2ED-E06F-45AA-8A46-3BB49A452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88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463A43E-212D-46A0-950A-BB738423164A}"/>
              </a:ext>
            </a:extLst>
          </p:cNvPr>
          <p:cNvSpPr txBox="1">
            <a:spLocks noChangeArrowheads="1"/>
          </p:cNvSpPr>
          <p:nvPr/>
        </p:nvSpPr>
        <p:spPr bwMode="auto">
          <a:xfrm>
            <a:off x="457200" y="457200"/>
            <a:ext cx="8229600" cy="94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Parameter Report</a:t>
            </a:r>
          </a:p>
        </p:txBody>
      </p:sp>
      <p:sp>
        <p:nvSpPr>
          <p:cNvPr id="3" name="Rectangle 3">
            <a:extLst>
              <a:ext uri="{FF2B5EF4-FFF2-40B4-BE49-F238E27FC236}">
                <a16:creationId xmlns:a16="http://schemas.microsoft.com/office/drawing/2014/main" xmlns="" id="{A4675701-3587-434A-9E35-E9B9256BD0CE}"/>
              </a:ext>
            </a:extLst>
          </p:cNvPr>
          <p:cNvSpPr txBox="1">
            <a:spLocks noChangeArrowheads="1"/>
          </p:cNvSpPr>
          <p:nvPr/>
        </p:nvSpPr>
        <p:spPr bwMode="auto">
          <a:xfrm>
            <a:off x="5334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kern="0"/>
              <a:t>Normally based of a parameter query</a:t>
            </a:r>
          </a:p>
          <a:p>
            <a:pPr eaLnBrk="1" hangingPunct="1"/>
            <a:r>
              <a:rPr lang="en-US" altLang="en-US" kern="0"/>
              <a:t>If not based on parameter query</a:t>
            </a:r>
          </a:p>
          <a:p>
            <a:pPr lvl="1" indent="-387350" eaLnBrk="1" hangingPunct="1"/>
            <a:r>
              <a:rPr lang="en-US" altLang="en-US" kern="0"/>
              <a:t>Open reports source query in design view</a:t>
            </a:r>
          </a:p>
          <a:p>
            <a:pPr lvl="1" indent="-387350" eaLnBrk="1" hangingPunct="1"/>
            <a:r>
              <a:rPr lang="en-US" altLang="en-US" kern="0"/>
              <a:t>Add parameter</a:t>
            </a:r>
          </a:p>
          <a:p>
            <a:pPr lvl="1" indent="-387350" eaLnBrk="1" hangingPunct="1">
              <a:buFont typeface="Wingdings" pitchFamily="2" charset="2"/>
              <a:buNone/>
            </a:pPr>
            <a:r>
              <a:rPr lang="en-US" altLang="en-US" kern="0"/>
              <a:t>	Or</a:t>
            </a:r>
          </a:p>
          <a:p>
            <a:pPr lvl="1" indent="-387350" eaLnBrk="1" hangingPunct="1"/>
            <a:r>
              <a:rPr lang="en-US" altLang="en-US" kern="0"/>
              <a:t>View report in Design</a:t>
            </a:r>
          </a:p>
          <a:p>
            <a:pPr lvl="1" indent="-387350" eaLnBrk="1" hangingPunct="1"/>
            <a:r>
              <a:rPr lang="en-US" altLang="en-US" kern="0"/>
              <a:t>Open property sheet for  field</a:t>
            </a:r>
          </a:p>
          <a:p>
            <a:pPr lvl="1" indent="-387350" eaLnBrk="1" hangingPunct="1"/>
            <a:r>
              <a:rPr lang="en-US" altLang="en-US" kern="0"/>
              <a:t>Click Record Source property - add parameter</a:t>
            </a:r>
          </a:p>
        </p:txBody>
      </p:sp>
    </p:spTree>
    <p:extLst>
      <p:ext uri="{BB962C8B-B14F-4D97-AF65-F5344CB8AC3E}">
        <p14:creationId xmlns:p14="http://schemas.microsoft.com/office/powerpoint/2010/main" val="2184174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p:txBody>
          <a:bodyPr anchor="t"/>
          <a:lstStyle/>
          <a:p>
            <a:pPr eaLnBrk="1" hangingPunct="1"/>
            <a:r>
              <a:rPr lang="en-US"/>
              <a:t>Creating Queries – Using the Query Wizard</a:t>
            </a:r>
          </a:p>
        </p:txBody>
      </p:sp>
      <p:sp>
        <p:nvSpPr>
          <p:cNvPr id="101378" name="Rectangle 3"/>
          <p:cNvSpPr>
            <a:spLocks noGrp="1" noChangeArrowheads="1"/>
          </p:cNvSpPr>
          <p:nvPr>
            <p:ph type="body" idx="4294967295"/>
          </p:nvPr>
        </p:nvSpPr>
        <p:spPr>
          <a:xfrm>
            <a:off x="381000" y="4495800"/>
            <a:ext cx="8229600" cy="1600200"/>
          </a:xfrm>
        </p:spPr>
        <p:txBody>
          <a:bodyPr/>
          <a:lstStyle/>
          <a:p>
            <a:pPr eaLnBrk="1" hangingPunct="1"/>
            <a:r>
              <a:rPr lang="en-US" sz="2600" dirty="0"/>
              <a:t>From the Create tab, choose Query Wizard for the Other group</a:t>
            </a:r>
          </a:p>
          <a:p>
            <a:pPr eaLnBrk="1" hangingPunct="1"/>
            <a:r>
              <a:rPr lang="en-US" sz="2600" dirty="0"/>
              <a:t>Choose query type from the New Query dialog box</a:t>
            </a:r>
          </a:p>
        </p:txBody>
      </p:sp>
      <p:sp>
        <p:nvSpPr>
          <p:cNvPr id="101379" name="AutoShape 6"/>
          <p:cNvSpPr>
            <a:spLocks/>
          </p:cNvSpPr>
          <p:nvPr/>
        </p:nvSpPr>
        <p:spPr bwMode="auto">
          <a:xfrm>
            <a:off x="304800" y="1905000"/>
            <a:ext cx="2209800" cy="381000"/>
          </a:xfrm>
          <a:prstGeom prst="callout1">
            <a:avLst>
              <a:gd name="adj1" fmla="val 70444"/>
              <a:gd name="adj2" fmla="val 57903"/>
              <a:gd name="adj3" fmla="val 306111"/>
              <a:gd name="adj4" fmla="val 58481"/>
            </a:avLst>
          </a:prstGeom>
          <a:solidFill>
            <a:schemeClr val="accent1"/>
          </a:solidFill>
          <a:ln w="28575">
            <a:solidFill>
              <a:schemeClr val="accent1"/>
            </a:solidFill>
            <a:miter lim="800000"/>
            <a:headEnd/>
            <a:tailEnd/>
          </a:ln>
        </p:spPr>
        <p:txBody>
          <a:bodyPr lIns="0" tIns="0" rIns="0" bIns="0"/>
          <a:lstStyle/>
          <a:p>
            <a:pPr algn="ctr"/>
            <a:r>
              <a:rPr lang="en-US">
                <a:solidFill>
                  <a:schemeClr val="tx2"/>
                </a:solidFill>
              </a:rPr>
              <a:t>Query Wizard icon</a:t>
            </a:r>
          </a:p>
        </p:txBody>
      </p:sp>
      <p:pic>
        <p:nvPicPr>
          <p:cNvPr id="101380" name="Picture 11" descr="querywizard icon.jpg"/>
          <p:cNvPicPr>
            <a:picLocks noChangeAspect="1"/>
          </p:cNvPicPr>
          <p:nvPr/>
        </p:nvPicPr>
        <p:blipFill>
          <a:blip r:embed="rId3"/>
          <a:srcRect/>
          <a:stretch>
            <a:fillRect/>
          </a:stretch>
        </p:blipFill>
        <p:spPr bwMode="auto">
          <a:xfrm>
            <a:off x="1371600" y="2819400"/>
            <a:ext cx="1285875" cy="885825"/>
          </a:xfrm>
          <a:prstGeom prst="rect">
            <a:avLst/>
          </a:prstGeom>
          <a:noFill/>
          <a:ln w="9525">
            <a:noFill/>
            <a:miter lim="800000"/>
            <a:headEnd/>
            <a:tailEnd/>
          </a:ln>
        </p:spPr>
      </p:pic>
      <p:pic>
        <p:nvPicPr>
          <p:cNvPr id="101381" name="Picture 6" descr="simplenewquerydialogbox.jpg"/>
          <p:cNvPicPr>
            <a:picLocks noChangeAspect="1"/>
          </p:cNvPicPr>
          <p:nvPr/>
        </p:nvPicPr>
        <p:blipFill>
          <a:blip r:embed="rId4"/>
          <a:srcRect/>
          <a:stretch>
            <a:fillRect/>
          </a:stretch>
        </p:blipFill>
        <p:spPr bwMode="auto">
          <a:xfrm>
            <a:off x="4191000" y="1219200"/>
            <a:ext cx="4114800" cy="3143250"/>
          </a:xfrm>
          <a:prstGeom prst="rect">
            <a:avLst/>
          </a:prstGeom>
          <a:noFill/>
          <a:ln w="9525">
            <a:noFill/>
            <a:miter lim="800000"/>
            <a:headEnd/>
            <a:tailEnd/>
          </a:ln>
        </p:spPr>
      </p:pic>
      <p:sp>
        <p:nvSpPr>
          <p:cNvPr id="101382" name="AutoShape 6"/>
          <p:cNvSpPr>
            <a:spLocks/>
          </p:cNvSpPr>
          <p:nvPr/>
        </p:nvSpPr>
        <p:spPr bwMode="auto">
          <a:xfrm>
            <a:off x="3200400" y="3429000"/>
            <a:ext cx="3048000" cy="381000"/>
          </a:xfrm>
          <a:prstGeom prst="callout1">
            <a:avLst>
              <a:gd name="adj1" fmla="val 70444"/>
              <a:gd name="adj2" fmla="val 57903"/>
              <a:gd name="adj3" fmla="val -465583"/>
              <a:gd name="adj4" fmla="val 104319"/>
            </a:avLst>
          </a:prstGeom>
          <a:solidFill>
            <a:schemeClr val="accent1"/>
          </a:solidFill>
          <a:ln w="28575">
            <a:solidFill>
              <a:schemeClr val="accent1"/>
            </a:solidFill>
            <a:miter lim="800000"/>
            <a:headEnd/>
            <a:tailEnd/>
          </a:ln>
        </p:spPr>
        <p:txBody>
          <a:bodyPr lIns="0" tIns="0" rIns="0" bIns="0"/>
          <a:lstStyle/>
          <a:p>
            <a:pPr algn="ctr"/>
            <a:r>
              <a:rPr lang="en-US">
                <a:solidFill>
                  <a:schemeClr val="tx2"/>
                </a:solidFill>
              </a:rPr>
              <a:t>Select Simple Query Wizard</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p:txBody>
          <a:bodyPr anchor="t"/>
          <a:lstStyle/>
          <a:p>
            <a:pPr eaLnBrk="1" hangingPunct="1"/>
            <a:r>
              <a:rPr lang="en-US"/>
              <a:t>Creating Queries – Using the Query Wizard: continued</a:t>
            </a:r>
          </a:p>
        </p:txBody>
      </p:sp>
      <p:sp>
        <p:nvSpPr>
          <p:cNvPr id="103426" name="Rectangle 3"/>
          <p:cNvSpPr>
            <a:spLocks noGrp="1" noChangeArrowheads="1"/>
          </p:cNvSpPr>
          <p:nvPr>
            <p:ph type="body" idx="4294967295"/>
          </p:nvPr>
        </p:nvSpPr>
        <p:spPr>
          <a:xfrm>
            <a:off x="457200" y="4800600"/>
            <a:ext cx="8153400" cy="1676400"/>
          </a:xfrm>
        </p:spPr>
        <p:txBody>
          <a:bodyPr/>
          <a:lstStyle/>
          <a:p>
            <a:pPr eaLnBrk="1" hangingPunct="1"/>
            <a:r>
              <a:rPr lang="en-US" sz="2600"/>
              <a:t>Select the Table/Queries to include and choose the desired fields</a:t>
            </a:r>
          </a:p>
          <a:p>
            <a:pPr eaLnBrk="1" hangingPunct="1"/>
            <a:r>
              <a:rPr lang="en-US" sz="2600"/>
              <a:t>Select aggregate totals needed in the Summary Options box</a:t>
            </a:r>
          </a:p>
        </p:txBody>
      </p:sp>
      <p:pic>
        <p:nvPicPr>
          <p:cNvPr id="103427" name="Picture 5" descr="simplesielect fieldswizard.jpg"/>
          <p:cNvPicPr>
            <a:picLocks noChangeAspect="1"/>
          </p:cNvPicPr>
          <p:nvPr/>
        </p:nvPicPr>
        <p:blipFill>
          <a:blip r:embed="rId3"/>
          <a:srcRect/>
          <a:stretch>
            <a:fillRect/>
          </a:stretch>
        </p:blipFill>
        <p:spPr bwMode="auto">
          <a:xfrm>
            <a:off x="533400" y="1600200"/>
            <a:ext cx="3962400" cy="3006725"/>
          </a:xfrm>
          <a:prstGeom prst="rect">
            <a:avLst/>
          </a:prstGeom>
          <a:noFill/>
          <a:ln w="9525">
            <a:noFill/>
            <a:miter lim="800000"/>
            <a:headEnd/>
            <a:tailEnd/>
          </a:ln>
        </p:spPr>
      </p:pic>
      <p:pic>
        <p:nvPicPr>
          <p:cNvPr id="103428" name="Picture 8" descr="AAGGREGATE.jpg"/>
          <p:cNvPicPr>
            <a:picLocks noChangeAspect="1"/>
          </p:cNvPicPr>
          <p:nvPr/>
        </p:nvPicPr>
        <p:blipFill>
          <a:blip r:embed="rId4"/>
          <a:srcRect l="3239" t="2156" r="4453" b="5121"/>
          <a:stretch>
            <a:fillRect/>
          </a:stretch>
        </p:blipFill>
        <p:spPr bwMode="auto">
          <a:xfrm>
            <a:off x="4724400" y="1600200"/>
            <a:ext cx="3962400" cy="2989263"/>
          </a:xfrm>
          <a:prstGeom prst="rect">
            <a:avLst/>
          </a:prstGeom>
          <a:noFill/>
          <a:ln w="9525">
            <a:no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p:txBody>
          <a:bodyPr anchor="t"/>
          <a:lstStyle/>
          <a:p>
            <a:pPr eaLnBrk="1" hangingPunct="1"/>
            <a:r>
              <a:rPr lang="en-US"/>
              <a:t>Creating Queries – Using the Query Wizard: continued</a:t>
            </a:r>
          </a:p>
        </p:txBody>
      </p:sp>
      <p:sp>
        <p:nvSpPr>
          <p:cNvPr id="105474" name="Rectangle 3"/>
          <p:cNvSpPr>
            <a:spLocks noGrp="1" noChangeArrowheads="1"/>
          </p:cNvSpPr>
          <p:nvPr>
            <p:ph type="body" idx="4294967295"/>
          </p:nvPr>
        </p:nvSpPr>
        <p:spPr>
          <a:xfrm>
            <a:off x="457200" y="5486400"/>
            <a:ext cx="8229600" cy="949325"/>
          </a:xfrm>
        </p:spPr>
        <p:txBody>
          <a:bodyPr/>
          <a:lstStyle/>
          <a:p>
            <a:pPr eaLnBrk="1" hangingPunct="1"/>
            <a:r>
              <a:rPr lang="en-US" sz="2400"/>
              <a:t>Title your query and open in Datasheet View or Query Design View</a:t>
            </a:r>
          </a:p>
        </p:txBody>
      </p:sp>
      <p:pic>
        <p:nvPicPr>
          <p:cNvPr id="105475" name="Picture 6" descr="simplenamequerywizard.jpg"/>
          <p:cNvPicPr>
            <a:picLocks noChangeAspect="1"/>
          </p:cNvPicPr>
          <p:nvPr/>
        </p:nvPicPr>
        <p:blipFill>
          <a:blip r:embed="rId3"/>
          <a:srcRect/>
          <a:stretch>
            <a:fillRect/>
          </a:stretch>
        </p:blipFill>
        <p:spPr bwMode="auto">
          <a:xfrm>
            <a:off x="2514600" y="2133600"/>
            <a:ext cx="4013200" cy="3028950"/>
          </a:xfrm>
          <a:prstGeom prst="rect">
            <a:avLst/>
          </a:prstGeom>
          <a:noFill/>
          <a:ln w="9525">
            <a:noFill/>
            <a:miter lim="800000"/>
            <a:headEnd/>
            <a:tailEnd/>
          </a:ln>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457200"/>
            <a:ext cx="8229600" cy="113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Crosstab Query – Using the Query Wizard Step 1</a:t>
            </a:r>
          </a:p>
        </p:txBody>
      </p:sp>
      <p:sp>
        <p:nvSpPr>
          <p:cNvPr id="3" name="Content Placeholder 4"/>
          <p:cNvSpPr txBox="1">
            <a:spLocks/>
          </p:cNvSpPr>
          <p:nvPr/>
        </p:nvSpPr>
        <p:spPr bwMode="auto">
          <a:xfrm>
            <a:off x="914400" y="5130800"/>
            <a:ext cx="6172200" cy="136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2400" kern="0"/>
              <a:t>Click the Query Wizard button</a:t>
            </a:r>
          </a:p>
          <a:p>
            <a:pPr eaLnBrk="1" hangingPunct="1"/>
            <a:r>
              <a:rPr lang="en-US" altLang="en-US" sz="2400" kern="0"/>
              <a:t>In the New Query dialog box</a:t>
            </a:r>
          </a:p>
          <a:p>
            <a:pPr lvl="1" indent="-387350" eaLnBrk="1" hangingPunct="1"/>
            <a:r>
              <a:rPr lang="en-US" altLang="en-US" sz="2400" kern="0"/>
              <a:t>Select Crosstab Query Wizard</a:t>
            </a:r>
          </a:p>
        </p:txBody>
      </p:sp>
      <p:sp>
        <p:nvSpPr>
          <p:cNvPr id="4" name="Text Box 8"/>
          <p:cNvSpPr txBox="1">
            <a:spLocks noChangeArrowheads="1"/>
          </p:cNvSpPr>
          <p:nvPr/>
        </p:nvSpPr>
        <p:spPr bwMode="auto">
          <a:xfrm>
            <a:off x="6934200" y="1625600"/>
            <a:ext cx="1524000" cy="849313"/>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chemeClr val="bg1"/>
                </a:solidFill>
              </a:rPr>
              <a:t>Select Crosstab Query Wizard</a:t>
            </a:r>
          </a:p>
        </p:txBody>
      </p:sp>
      <p:cxnSp>
        <p:nvCxnSpPr>
          <p:cNvPr id="5" name="Straight Connector 7"/>
          <p:cNvCxnSpPr>
            <a:cxnSpLocks noChangeShapeType="1"/>
          </p:cNvCxnSpPr>
          <p:nvPr/>
        </p:nvCxnSpPr>
        <p:spPr bwMode="auto">
          <a:xfrm flipV="1">
            <a:off x="5638800" y="2159000"/>
            <a:ext cx="1447800" cy="457200"/>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pic>
        <p:nvPicPr>
          <p:cNvPr id="6" name="Picture 11" descr="Crosstab new query dialog box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930400"/>
            <a:ext cx="41529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7604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457200"/>
            <a:ext cx="8229600" cy="113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Using the Query Wizard Step 2</a:t>
            </a:r>
          </a:p>
        </p:txBody>
      </p:sp>
      <p:sp>
        <p:nvSpPr>
          <p:cNvPr id="3" name="Content Placeholder 4"/>
          <p:cNvSpPr txBox="1">
            <a:spLocks/>
          </p:cNvSpPr>
          <p:nvPr/>
        </p:nvSpPr>
        <p:spPr bwMode="auto">
          <a:xfrm>
            <a:off x="914400" y="5105400"/>
            <a:ext cx="8229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2400" kern="0"/>
              <a:t>Select table/query to use in crosstab</a:t>
            </a:r>
          </a:p>
          <a:p>
            <a:pPr eaLnBrk="1" hangingPunct="1"/>
            <a:r>
              <a:rPr lang="en-US" altLang="en-US" sz="2400" kern="0"/>
              <a:t>To use fields from multiple tables</a:t>
            </a:r>
          </a:p>
          <a:p>
            <a:pPr lvl="1" indent="-387350" eaLnBrk="1" hangingPunct="1"/>
            <a:r>
              <a:rPr lang="en-US" altLang="en-US" sz="2400" kern="0"/>
              <a:t>Create query from tables first</a:t>
            </a:r>
          </a:p>
        </p:txBody>
      </p:sp>
      <p:sp>
        <p:nvSpPr>
          <p:cNvPr id="4" name="Text Box 8"/>
          <p:cNvSpPr txBox="1">
            <a:spLocks noChangeArrowheads="1"/>
          </p:cNvSpPr>
          <p:nvPr/>
        </p:nvSpPr>
        <p:spPr bwMode="auto">
          <a:xfrm>
            <a:off x="7239000" y="1371600"/>
            <a:ext cx="1524000" cy="849313"/>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chemeClr val="bg1"/>
                </a:solidFill>
              </a:rPr>
              <a:t>Select source table or query to use </a:t>
            </a:r>
          </a:p>
        </p:txBody>
      </p:sp>
      <p:pic>
        <p:nvPicPr>
          <p:cNvPr id="5" name="Picture 7" descr="crosstab query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51720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7"/>
          <p:cNvCxnSpPr>
            <a:cxnSpLocks noChangeShapeType="1"/>
          </p:cNvCxnSpPr>
          <p:nvPr/>
        </p:nvCxnSpPr>
        <p:spPr bwMode="auto">
          <a:xfrm flipV="1">
            <a:off x="6019800" y="1676400"/>
            <a:ext cx="1371600" cy="381000"/>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51057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457200"/>
            <a:ext cx="8229600" cy="113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Using the Query Wizard Step 3</a:t>
            </a:r>
          </a:p>
        </p:txBody>
      </p:sp>
      <p:sp>
        <p:nvSpPr>
          <p:cNvPr id="3" name="Content Placeholder 4"/>
          <p:cNvSpPr txBox="1">
            <a:spLocks/>
          </p:cNvSpPr>
          <p:nvPr/>
        </p:nvSpPr>
        <p:spPr bwMode="auto">
          <a:xfrm>
            <a:off x="914400" y="52578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kern="0"/>
              <a:t>Select fields(s) for column headings</a:t>
            </a:r>
          </a:p>
        </p:txBody>
      </p:sp>
      <p:sp>
        <p:nvSpPr>
          <p:cNvPr id="4" name="Text Box 8"/>
          <p:cNvSpPr txBox="1">
            <a:spLocks noChangeArrowheads="1"/>
          </p:cNvSpPr>
          <p:nvPr/>
        </p:nvSpPr>
        <p:spPr bwMode="auto">
          <a:xfrm>
            <a:off x="7239000" y="1371600"/>
            <a:ext cx="1524000" cy="849313"/>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chemeClr val="bg1"/>
                </a:solidFill>
              </a:rPr>
              <a:t>Select field(s) for column headings</a:t>
            </a:r>
          </a:p>
        </p:txBody>
      </p:sp>
      <p:cxnSp>
        <p:nvCxnSpPr>
          <p:cNvPr id="5" name="Straight Connector 7"/>
          <p:cNvCxnSpPr>
            <a:cxnSpLocks noChangeShapeType="1"/>
          </p:cNvCxnSpPr>
          <p:nvPr/>
        </p:nvCxnSpPr>
        <p:spPr bwMode="auto">
          <a:xfrm flipV="1">
            <a:off x="6019800" y="1676400"/>
            <a:ext cx="1371600" cy="38100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pic>
        <p:nvPicPr>
          <p:cNvPr id="6" name="Picture 8" descr="crosstab query 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1625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87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57200" y="277813"/>
            <a:ext cx="8229600" cy="1246187"/>
          </a:xfrm>
        </p:spPr>
        <p:txBody>
          <a:bodyPr anchor="t"/>
          <a:lstStyle/>
          <a:p>
            <a:pPr eaLnBrk="1" hangingPunct="1"/>
            <a:r>
              <a:rPr lang="en-US" dirty="0"/>
              <a:t>Create Tables – Design View</a:t>
            </a:r>
          </a:p>
        </p:txBody>
      </p:sp>
      <p:sp>
        <p:nvSpPr>
          <p:cNvPr id="25602" name="Rectangle 3"/>
          <p:cNvSpPr>
            <a:spLocks noGrp="1" noChangeArrowheads="1"/>
          </p:cNvSpPr>
          <p:nvPr>
            <p:ph type="body" idx="4294967295"/>
          </p:nvPr>
        </p:nvSpPr>
        <p:spPr>
          <a:xfrm>
            <a:off x="228600" y="3657600"/>
            <a:ext cx="8229600" cy="2209800"/>
          </a:xfrm>
        </p:spPr>
        <p:txBody>
          <a:bodyPr/>
          <a:lstStyle/>
          <a:p>
            <a:pPr eaLnBrk="1" hangingPunct="1">
              <a:lnSpc>
                <a:spcPct val="90000"/>
              </a:lnSpc>
            </a:pPr>
            <a:r>
              <a:rPr lang="en-US" sz="2600" dirty="0"/>
              <a:t>After choosing your method of creation begin implementing the table design</a:t>
            </a:r>
          </a:p>
          <a:p>
            <a:pPr lvl="1" eaLnBrk="1" hangingPunct="1">
              <a:lnSpc>
                <a:spcPct val="90000"/>
              </a:lnSpc>
            </a:pPr>
            <a:r>
              <a:rPr lang="en-US" sz="2400" dirty="0"/>
              <a:t>Specify data types</a:t>
            </a:r>
          </a:p>
          <a:p>
            <a:pPr lvl="1" eaLnBrk="1" hangingPunct="1">
              <a:lnSpc>
                <a:spcPct val="90000"/>
              </a:lnSpc>
            </a:pPr>
            <a:r>
              <a:rPr lang="en-US" sz="2400" dirty="0"/>
              <a:t>Establish a primary key</a:t>
            </a:r>
          </a:p>
          <a:p>
            <a:pPr lvl="1" eaLnBrk="1" hangingPunct="1">
              <a:lnSpc>
                <a:spcPct val="90000"/>
              </a:lnSpc>
            </a:pPr>
            <a:r>
              <a:rPr lang="en-US" sz="2400" dirty="0"/>
              <a:t>Consider the need for a foreign key</a:t>
            </a:r>
          </a:p>
        </p:txBody>
      </p:sp>
      <p:sp>
        <p:nvSpPr>
          <p:cNvPr id="25603" name="Text Box 8"/>
          <p:cNvSpPr txBox="1">
            <a:spLocks noChangeArrowheads="1"/>
          </p:cNvSpPr>
          <p:nvPr/>
        </p:nvSpPr>
        <p:spPr bwMode="auto">
          <a:xfrm>
            <a:off x="152400" y="1905000"/>
            <a:ext cx="1371600" cy="381000"/>
          </a:xfrm>
          <a:prstGeom prst="rect">
            <a:avLst/>
          </a:prstGeom>
          <a:solidFill>
            <a:schemeClr val="accent1"/>
          </a:solidFill>
          <a:ln w="28575" algn="ctr">
            <a:solidFill>
              <a:schemeClr val="accent1"/>
            </a:solidFill>
            <a:miter lim="800000"/>
            <a:headEnd/>
            <a:tailEnd/>
          </a:ln>
        </p:spPr>
        <p:txBody>
          <a:bodyPr lIns="0" tIns="0" rIns="0" bIns="0"/>
          <a:lstStyle/>
          <a:p>
            <a:r>
              <a:rPr lang="en-US" dirty="0">
                <a:solidFill>
                  <a:schemeClr val="tx2"/>
                </a:solidFill>
              </a:rPr>
              <a:t>Table View</a:t>
            </a:r>
          </a:p>
        </p:txBody>
      </p:sp>
      <p:pic>
        <p:nvPicPr>
          <p:cNvPr id="25604" name="Picture 5" descr="table-add-field.jpg"/>
          <p:cNvPicPr>
            <a:picLocks noChangeAspect="1"/>
          </p:cNvPicPr>
          <p:nvPr/>
        </p:nvPicPr>
        <p:blipFill>
          <a:blip r:embed="rId3"/>
          <a:srcRect/>
          <a:stretch>
            <a:fillRect/>
          </a:stretch>
        </p:blipFill>
        <p:spPr bwMode="auto">
          <a:xfrm>
            <a:off x="1676400" y="1676400"/>
            <a:ext cx="2543175" cy="904875"/>
          </a:xfrm>
          <a:prstGeom prst="rect">
            <a:avLst/>
          </a:prstGeom>
          <a:noFill/>
          <a:ln w="9525">
            <a:noFill/>
            <a:miter lim="800000"/>
            <a:headEnd/>
            <a:tailEnd/>
          </a:ln>
        </p:spPr>
      </p:pic>
      <p:pic>
        <p:nvPicPr>
          <p:cNvPr id="25605" name="Picture 6" descr="desibngview.jpg"/>
          <p:cNvPicPr>
            <a:picLocks noChangeAspect="1"/>
          </p:cNvPicPr>
          <p:nvPr/>
        </p:nvPicPr>
        <p:blipFill>
          <a:blip r:embed="rId4"/>
          <a:srcRect/>
          <a:stretch>
            <a:fillRect/>
          </a:stretch>
        </p:blipFill>
        <p:spPr bwMode="auto">
          <a:xfrm>
            <a:off x="2667000" y="2362200"/>
            <a:ext cx="6362700" cy="974725"/>
          </a:xfrm>
          <a:prstGeom prst="rect">
            <a:avLst/>
          </a:prstGeom>
          <a:noFill/>
          <a:ln w="9525">
            <a:noFill/>
            <a:miter lim="800000"/>
            <a:headEnd/>
            <a:tailEnd/>
          </a:ln>
        </p:spPr>
      </p:pic>
      <p:cxnSp>
        <p:nvCxnSpPr>
          <p:cNvPr id="25606" name="Straight Connector 8"/>
          <p:cNvCxnSpPr>
            <a:cxnSpLocks noChangeShapeType="1"/>
          </p:cNvCxnSpPr>
          <p:nvPr/>
        </p:nvCxnSpPr>
        <p:spPr bwMode="auto">
          <a:xfrm flipV="1">
            <a:off x="1295400" y="2058988"/>
            <a:ext cx="1524000" cy="150812"/>
          </a:xfrm>
          <a:prstGeom prst="line">
            <a:avLst/>
          </a:prstGeom>
          <a:noFill/>
          <a:ln w="25400" algn="ctr">
            <a:solidFill>
              <a:schemeClr val="accent1"/>
            </a:solidFill>
            <a:round/>
            <a:headEnd/>
            <a:tailEnd/>
          </a:ln>
        </p:spPr>
      </p:cxnSp>
      <p:sp>
        <p:nvSpPr>
          <p:cNvPr id="25607" name="Text Box 8"/>
          <p:cNvSpPr txBox="1">
            <a:spLocks noChangeArrowheads="1"/>
          </p:cNvSpPr>
          <p:nvPr/>
        </p:nvSpPr>
        <p:spPr bwMode="auto">
          <a:xfrm>
            <a:off x="6096000" y="1447800"/>
            <a:ext cx="1371600" cy="609600"/>
          </a:xfrm>
          <a:prstGeom prst="rect">
            <a:avLst/>
          </a:prstGeom>
          <a:solidFill>
            <a:schemeClr val="accent1"/>
          </a:solidFill>
          <a:ln w="28575" algn="ctr">
            <a:solidFill>
              <a:schemeClr val="accent1"/>
            </a:solidFill>
            <a:miter lim="800000"/>
            <a:headEnd/>
            <a:tailEnd/>
          </a:ln>
        </p:spPr>
        <p:txBody>
          <a:bodyPr lIns="0" tIns="0" rIns="0" bIns="0"/>
          <a:lstStyle/>
          <a:p>
            <a:r>
              <a:rPr lang="en-US" dirty="0">
                <a:solidFill>
                  <a:schemeClr val="tx2"/>
                </a:solidFill>
              </a:rPr>
              <a:t>Table Design View</a:t>
            </a:r>
          </a:p>
        </p:txBody>
      </p:sp>
      <p:cxnSp>
        <p:nvCxnSpPr>
          <p:cNvPr id="25608" name="Straight Connector 12"/>
          <p:cNvCxnSpPr>
            <a:cxnSpLocks noChangeShapeType="1"/>
          </p:cNvCxnSpPr>
          <p:nvPr/>
        </p:nvCxnSpPr>
        <p:spPr bwMode="auto">
          <a:xfrm rot="5400000">
            <a:off x="6400801" y="2209800"/>
            <a:ext cx="304800" cy="3175"/>
          </a:xfrm>
          <a:prstGeom prst="line">
            <a:avLst/>
          </a:prstGeom>
          <a:noFill/>
          <a:ln w="25400" algn="ctr">
            <a:solidFill>
              <a:schemeClr val="accent1"/>
            </a:solidFill>
            <a:round/>
            <a:headEnd/>
            <a:tailEnd/>
          </a:ln>
        </p:spPr>
      </p:cxnSp>
      <p:sp>
        <p:nvSpPr>
          <p:cNvPr id="25609" name="Text Box 8"/>
          <p:cNvSpPr txBox="1">
            <a:spLocks noChangeArrowheads="1"/>
          </p:cNvSpPr>
          <p:nvPr/>
        </p:nvSpPr>
        <p:spPr bwMode="auto">
          <a:xfrm>
            <a:off x="152400" y="1905000"/>
            <a:ext cx="1371600" cy="609600"/>
          </a:xfrm>
          <a:prstGeom prst="rect">
            <a:avLst/>
          </a:prstGeom>
          <a:solidFill>
            <a:schemeClr val="accent1"/>
          </a:solidFill>
          <a:ln w="28575" algn="ctr">
            <a:solidFill>
              <a:schemeClr val="accent1"/>
            </a:solidFill>
            <a:miter lim="800000"/>
            <a:headEnd/>
            <a:tailEnd/>
          </a:ln>
        </p:spPr>
        <p:txBody>
          <a:bodyPr lIns="0" tIns="0" rIns="0" bIns="0"/>
          <a:lstStyle/>
          <a:p>
            <a:r>
              <a:rPr lang="en-US" dirty="0">
                <a:solidFill>
                  <a:schemeClr val="tx2"/>
                </a:solidFill>
              </a:rPr>
              <a:t>Add field in Table View</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457200"/>
            <a:ext cx="8229600" cy="113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Using the Query Wizard Step 4</a:t>
            </a:r>
          </a:p>
        </p:txBody>
      </p:sp>
      <p:sp>
        <p:nvSpPr>
          <p:cNvPr id="3" name="Content Placeholder 4"/>
          <p:cNvSpPr txBox="1">
            <a:spLocks/>
          </p:cNvSpPr>
          <p:nvPr/>
        </p:nvSpPr>
        <p:spPr bwMode="auto">
          <a:xfrm>
            <a:off x="914400" y="52578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kern="0"/>
              <a:t>Select the field to calculate</a:t>
            </a:r>
          </a:p>
          <a:p>
            <a:pPr eaLnBrk="1" hangingPunct="1"/>
            <a:r>
              <a:rPr lang="en-US" altLang="en-US" kern="0"/>
              <a:t>Select the appropriate aggregate function</a:t>
            </a:r>
          </a:p>
        </p:txBody>
      </p:sp>
      <p:sp>
        <p:nvSpPr>
          <p:cNvPr id="4" name="Text Box 8"/>
          <p:cNvSpPr txBox="1">
            <a:spLocks noChangeArrowheads="1"/>
          </p:cNvSpPr>
          <p:nvPr/>
        </p:nvSpPr>
        <p:spPr bwMode="auto">
          <a:xfrm>
            <a:off x="7239000" y="1371600"/>
            <a:ext cx="1524000" cy="849313"/>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chemeClr val="bg1"/>
                </a:solidFill>
              </a:rPr>
              <a:t>Select aggregate function</a:t>
            </a:r>
          </a:p>
        </p:txBody>
      </p:sp>
      <p:pic>
        <p:nvPicPr>
          <p:cNvPr id="5" name="Picture 7" descr="crosstab query 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51625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7"/>
          <p:cNvCxnSpPr>
            <a:cxnSpLocks noChangeShapeType="1"/>
          </p:cNvCxnSpPr>
          <p:nvPr/>
        </p:nvCxnSpPr>
        <p:spPr bwMode="auto">
          <a:xfrm flipV="1">
            <a:off x="6324600" y="1676400"/>
            <a:ext cx="1066800" cy="304800"/>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949882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7813"/>
            <a:ext cx="8229600" cy="1322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Using the Query Wizard Step 5</a:t>
            </a:r>
          </a:p>
        </p:txBody>
      </p:sp>
      <p:sp>
        <p:nvSpPr>
          <p:cNvPr id="3" name="Rectangle 3"/>
          <p:cNvSpPr txBox="1">
            <a:spLocks noChangeArrowheads="1"/>
          </p:cNvSpPr>
          <p:nvPr/>
        </p:nvSpPr>
        <p:spPr bwMode="auto">
          <a:xfrm>
            <a:off x="838200" y="5257800"/>
            <a:ext cx="7543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2800" kern="0"/>
              <a:t>Enter new query name or accept default</a:t>
            </a:r>
          </a:p>
          <a:p>
            <a:pPr eaLnBrk="1" hangingPunct="1"/>
            <a:r>
              <a:rPr lang="en-US" altLang="en-US" sz="2800" kern="0"/>
              <a:t>View or modify the query</a:t>
            </a:r>
          </a:p>
        </p:txBody>
      </p:sp>
      <p:sp>
        <p:nvSpPr>
          <p:cNvPr id="4" name="Text Box 8"/>
          <p:cNvSpPr txBox="1">
            <a:spLocks noChangeArrowheads="1"/>
          </p:cNvSpPr>
          <p:nvPr/>
        </p:nvSpPr>
        <p:spPr bwMode="auto">
          <a:xfrm>
            <a:off x="7010400" y="2133600"/>
            <a:ext cx="1524000" cy="1123950"/>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chemeClr val="bg1"/>
                </a:solidFill>
              </a:rPr>
              <a:t>Enter new name or accept default name</a:t>
            </a:r>
          </a:p>
        </p:txBody>
      </p:sp>
      <p:pic>
        <p:nvPicPr>
          <p:cNvPr id="5" name="Picture 7" descr="crosstab query 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1625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7"/>
          <p:cNvCxnSpPr>
            <a:cxnSpLocks noChangeShapeType="1"/>
          </p:cNvCxnSpPr>
          <p:nvPr/>
        </p:nvCxnSpPr>
        <p:spPr bwMode="auto">
          <a:xfrm>
            <a:off x="4648200" y="1905000"/>
            <a:ext cx="2362200" cy="457200"/>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243330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7813"/>
            <a:ext cx="8229600" cy="1322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a:t>Completed Crosstab Query</a:t>
            </a:r>
          </a:p>
        </p:txBody>
      </p:sp>
      <p:pic>
        <p:nvPicPr>
          <p:cNvPr id="3" name="Picture 5" descr="CROSSPROPERTIES TABLE.jpg"/>
          <p:cNvPicPr>
            <a:picLocks noChangeAspect="1"/>
          </p:cNvPicPr>
          <p:nvPr/>
        </p:nvPicPr>
        <p:blipFill>
          <a:blip r:embed="rId2">
            <a:extLst>
              <a:ext uri="{28A0092B-C50C-407E-A947-70E740481C1C}">
                <a14:useLocalDpi xmlns:a14="http://schemas.microsoft.com/office/drawing/2010/main" val="0"/>
              </a:ext>
            </a:extLst>
          </a:blip>
          <a:srcRect b="31102"/>
          <a:stretch>
            <a:fillRect/>
          </a:stretch>
        </p:blipFill>
        <p:spPr bwMode="auto">
          <a:xfrm>
            <a:off x="847725" y="1462088"/>
            <a:ext cx="60102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4" descr="crosstrab comple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22625"/>
            <a:ext cx="4848225" cy="1438275"/>
          </a:xfrm>
          <a:prstGeom prst="rect">
            <a:avLst/>
          </a:prstGeom>
          <a:noFill/>
          <a:ln w="9525">
            <a:noFill/>
            <a:miter lim="800000"/>
            <a:headEnd/>
            <a:tailEnd/>
          </a:ln>
        </p:spPr>
      </p:pic>
      <p:sp>
        <p:nvSpPr>
          <p:cNvPr id="5" name="Text Placeholder 6"/>
          <p:cNvSpPr txBox="1">
            <a:spLocks/>
          </p:cNvSpPr>
          <p:nvPr/>
        </p:nvSpPr>
        <p:spPr bwMode="auto">
          <a:xfrm>
            <a:off x="1447800" y="4953000"/>
            <a:ext cx="6248400" cy="1482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kern="0"/>
              <a:t>Summarizes list price</a:t>
            </a:r>
          </a:p>
          <a:p>
            <a:pPr lvl="1" indent="-387350" eaLnBrk="1" hangingPunct="1"/>
            <a:r>
              <a:rPr lang="en-US" altLang="en-US" kern="0"/>
              <a:t>Per selling/listing agent per city</a:t>
            </a:r>
          </a:p>
        </p:txBody>
      </p:sp>
      <p:sp>
        <p:nvSpPr>
          <p:cNvPr id="6" name="Text Box 8"/>
          <p:cNvSpPr txBox="1">
            <a:spLocks noChangeArrowheads="1"/>
          </p:cNvSpPr>
          <p:nvPr/>
        </p:nvSpPr>
        <p:spPr bwMode="auto">
          <a:xfrm>
            <a:off x="7239000" y="1476375"/>
            <a:ext cx="1524000" cy="300038"/>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chemeClr val="bg1"/>
                </a:solidFill>
              </a:rPr>
              <a:t>Source table</a:t>
            </a:r>
          </a:p>
        </p:txBody>
      </p:sp>
      <p:cxnSp>
        <p:nvCxnSpPr>
          <p:cNvPr id="7" name="Straight Connector 7"/>
          <p:cNvCxnSpPr>
            <a:cxnSpLocks noChangeShapeType="1"/>
            <a:endCxn id="6" idx="1"/>
          </p:cNvCxnSpPr>
          <p:nvPr/>
        </p:nvCxnSpPr>
        <p:spPr bwMode="auto">
          <a:xfrm flipV="1">
            <a:off x="6388100" y="1627188"/>
            <a:ext cx="838200" cy="61912"/>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sp>
        <p:nvSpPr>
          <p:cNvPr id="8" name="Text Box 8"/>
          <p:cNvSpPr txBox="1">
            <a:spLocks noChangeArrowheads="1"/>
          </p:cNvSpPr>
          <p:nvPr/>
        </p:nvSpPr>
        <p:spPr bwMode="auto">
          <a:xfrm>
            <a:off x="6934200" y="2438400"/>
            <a:ext cx="1752600" cy="300038"/>
          </a:xfrm>
          <a:prstGeom prst="rect">
            <a:avLst/>
          </a:prstGeom>
          <a:solidFill>
            <a:srgbClr val="6699FF"/>
          </a:solidFill>
          <a:ln w="25400">
            <a:solidFill>
              <a:srgbClr val="6699FF"/>
            </a:solidFill>
            <a:miter lim="800000"/>
            <a:headEnd/>
            <a:tailEnd/>
          </a:ln>
        </p:spPr>
        <p:txBody>
          <a:bodyPr lIns="0" tIns="0" rIns="0" bIns="0">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chemeClr val="bg1"/>
                </a:solidFill>
              </a:rPr>
              <a:t>Crosstab query</a:t>
            </a:r>
          </a:p>
        </p:txBody>
      </p:sp>
      <p:cxnSp>
        <p:nvCxnSpPr>
          <p:cNvPr id="9" name="Straight Connector 7"/>
          <p:cNvCxnSpPr>
            <a:cxnSpLocks noChangeShapeType="1"/>
            <a:endCxn id="8" idx="2"/>
          </p:cNvCxnSpPr>
          <p:nvPr/>
        </p:nvCxnSpPr>
        <p:spPr bwMode="auto">
          <a:xfrm flipV="1">
            <a:off x="7010400" y="2751138"/>
            <a:ext cx="800100" cy="409575"/>
          </a:xfrm>
          <a:prstGeom prst="line">
            <a:avLst/>
          </a:prstGeom>
          <a:noFill/>
          <a:ln w="25400" algn="ctr">
            <a:solidFill>
              <a:srgbClr val="6699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8500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949645-718E-46B8-BE5C-74827E83E1CA}" type="slidenum">
              <a:rPr lang="en-US" altLang="en-US" smtClean="0"/>
              <a:pPr>
                <a:defRPr/>
              </a:pPr>
              <a:t>83</a:t>
            </a:fld>
            <a:endParaRPr lang="en-US" altLang="en-US"/>
          </a:p>
        </p:txBody>
      </p:sp>
      <p:sp>
        <p:nvSpPr>
          <p:cNvPr id="5" name="Title 1"/>
          <p:cNvSpPr txBox="1">
            <a:spLocks/>
          </p:cNvSpPr>
          <p:nvPr/>
        </p:nvSpPr>
        <p:spPr>
          <a:xfrm>
            <a:off x="457200" y="122238"/>
            <a:ext cx="7543800" cy="1295400"/>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US" kern="0" dirty="0"/>
              <a:t>Structured Query Language</a:t>
            </a:r>
          </a:p>
        </p:txBody>
      </p:sp>
      <p:sp>
        <p:nvSpPr>
          <p:cNvPr id="6" name="Text Placeholder 2"/>
          <p:cNvSpPr txBox="1">
            <a:spLocks/>
          </p:cNvSpPr>
          <p:nvPr/>
        </p:nvSpPr>
        <p:spPr>
          <a:xfrm>
            <a:off x="457200" y="1719263"/>
            <a:ext cx="8229600" cy="4411662"/>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sz="2400" dirty="0"/>
              <a:t>SELECT </a:t>
            </a:r>
            <a:r>
              <a:rPr lang="en-US" sz="2400" dirty="0" err="1"/>
              <a:t>fname</a:t>
            </a:r>
            <a:r>
              <a:rPr lang="en-US" sz="2400" dirty="0"/>
              <a:t> FROM customer</a:t>
            </a:r>
          </a:p>
          <a:p>
            <a:pPr marL="0" indent="0">
              <a:buNone/>
            </a:pPr>
            <a:r>
              <a:rPr lang="en-US" sz="2400" dirty="0"/>
              <a:t>WHERE </a:t>
            </a:r>
            <a:r>
              <a:rPr lang="en-US" sz="2400" dirty="0" err="1"/>
              <a:t>lname</a:t>
            </a:r>
            <a:r>
              <a:rPr lang="en-US" sz="2400" dirty="0"/>
              <a:t>=“Smith”</a:t>
            </a:r>
          </a:p>
          <a:p>
            <a:pPr marL="0" indent="0">
              <a:buNone/>
            </a:pPr>
            <a:r>
              <a:rPr lang="en-US" sz="2400" dirty="0"/>
              <a:t>ORDER BY </a:t>
            </a:r>
            <a:r>
              <a:rPr lang="en-US" sz="2400" dirty="0" err="1"/>
              <a:t>fname</a:t>
            </a:r>
            <a:endParaRPr lang="en-US" sz="2400" dirty="0"/>
          </a:p>
          <a:p>
            <a:pPr marL="0" indent="0">
              <a:spcAft>
                <a:spcPts val="1200"/>
              </a:spcAft>
              <a:buFont typeface="Wingdings" pitchFamily="2" charset="2"/>
              <a:buNone/>
            </a:pPr>
            <a:endParaRPr lang="en-US" sz="2400" kern="0" dirty="0" smtClean="0"/>
          </a:p>
          <a:p>
            <a:pPr marL="0" indent="0">
              <a:spcAft>
                <a:spcPts val="0"/>
              </a:spcAft>
              <a:buFont typeface="Wingdings" pitchFamily="2" charset="2"/>
              <a:buNone/>
            </a:pPr>
            <a:r>
              <a:rPr lang="en-US" sz="2400" kern="0" dirty="0" smtClean="0"/>
              <a:t>SELECT </a:t>
            </a:r>
            <a:r>
              <a:rPr lang="en-US" sz="2400" kern="0" dirty="0" err="1"/>
              <a:t>DISTINCTROW</a:t>
            </a:r>
            <a:r>
              <a:rPr lang="en-US" sz="2400" kern="0" dirty="0"/>
              <a:t> </a:t>
            </a:r>
            <a:r>
              <a:rPr lang="en-US" sz="2400" kern="0" dirty="0" err="1"/>
              <a:t>Account.BID</a:t>
            </a:r>
            <a:r>
              <a:rPr lang="en-US" sz="2400" kern="0" dirty="0"/>
              <a:t>, Sum(</a:t>
            </a:r>
            <a:r>
              <a:rPr lang="en-US" sz="2400" kern="0" dirty="0" err="1"/>
              <a:t>Account.Balance</a:t>
            </a:r>
            <a:r>
              <a:rPr lang="en-US" sz="2400" kern="0" dirty="0"/>
              <a:t>) AS [Sum Of Balance]</a:t>
            </a:r>
          </a:p>
          <a:p>
            <a:pPr marL="0" indent="0">
              <a:spcAft>
                <a:spcPts val="0"/>
              </a:spcAft>
              <a:buFont typeface="Wingdings" pitchFamily="2" charset="2"/>
              <a:buNone/>
            </a:pPr>
            <a:r>
              <a:rPr lang="en-US" sz="2400" kern="0" dirty="0"/>
              <a:t>FROM Account</a:t>
            </a:r>
          </a:p>
          <a:p>
            <a:pPr marL="0" indent="0">
              <a:spcAft>
                <a:spcPts val="1200"/>
              </a:spcAft>
              <a:buFont typeface="Wingdings" pitchFamily="2" charset="2"/>
              <a:buNone/>
            </a:pPr>
            <a:r>
              <a:rPr lang="en-US" sz="2400" kern="0" dirty="0"/>
              <a:t>GROUP BY </a:t>
            </a:r>
            <a:r>
              <a:rPr lang="en-US" sz="2400" kern="0" dirty="0" err="1"/>
              <a:t>Account.BID</a:t>
            </a:r>
            <a:r>
              <a:rPr lang="en-US" sz="2400" kern="0" dirty="0"/>
              <a:t>;</a:t>
            </a:r>
            <a:endParaRPr lang="en-US" kern="0" dirty="0"/>
          </a:p>
        </p:txBody>
      </p:sp>
    </p:spTree>
    <p:extLst>
      <p:ext uri="{BB962C8B-B14F-4D97-AF65-F5344CB8AC3E}">
        <p14:creationId xmlns:p14="http://schemas.microsoft.com/office/powerpoint/2010/main" val="337233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t>SQL- this is from Chapter 10 of text</a:t>
            </a:r>
          </a:p>
        </p:txBody>
      </p:sp>
      <p:sp>
        <p:nvSpPr>
          <p:cNvPr id="107522" name="Text Placeholder 2"/>
          <p:cNvSpPr>
            <a:spLocks noGrp="1"/>
          </p:cNvSpPr>
          <p:nvPr>
            <p:ph type="body" idx="1"/>
          </p:nvPr>
        </p:nvSpPr>
        <p:spPr>
          <a:xfrm>
            <a:off x="457200" y="1371600"/>
            <a:ext cx="8229600" cy="4648200"/>
          </a:xfrm>
        </p:spPr>
        <p:txBody>
          <a:bodyPr/>
          <a:lstStyle/>
          <a:p>
            <a:pPr>
              <a:spcBef>
                <a:spcPts val="625"/>
              </a:spcBef>
            </a:pPr>
            <a:r>
              <a:rPr lang="en-US" sz="2400" dirty="0"/>
              <a:t>Structured Query Language</a:t>
            </a:r>
          </a:p>
          <a:p>
            <a:pPr>
              <a:spcBef>
                <a:spcPts val="625"/>
              </a:spcBef>
            </a:pPr>
            <a:r>
              <a:rPr lang="en-US" sz="2400" dirty="0"/>
              <a:t>Pronounced SEQUEL</a:t>
            </a:r>
          </a:p>
          <a:p>
            <a:pPr>
              <a:spcBef>
                <a:spcPts val="625"/>
              </a:spcBef>
            </a:pPr>
            <a:r>
              <a:rPr lang="en-US" sz="2400" dirty="0"/>
              <a:t>Industry Standard for defining and processing database queries.</a:t>
            </a:r>
          </a:p>
          <a:p>
            <a:pPr>
              <a:spcBef>
                <a:spcPts val="625"/>
              </a:spcBef>
            </a:pPr>
            <a:r>
              <a:rPr lang="en-US" sz="2400" dirty="0"/>
              <a:t>Created by IBM in the 1970’S</a:t>
            </a:r>
          </a:p>
          <a:p>
            <a:pPr lvl="1"/>
            <a:r>
              <a:rPr lang="en-US" sz="1400" dirty="0"/>
              <a:t>Different versions</a:t>
            </a:r>
          </a:p>
          <a:p>
            <a:pPr lvl="1"/>
            <a:r>
              <a:rPr lang="en-US" sz="1400" dirty="0"/>
              <a:t>ANSI/ISO Standard </a:t>
            </a:r>
            <a:r>
              <a:rPr lang="en-US" sz="1400" dirty="0">
                <a:hlinkClick r:id="rId2" action="ppaction://hlinkfile" tooltip="SQL/PSM"/>
              </a:rPr>
              <a:t>SQL/</a:t>
            </a:r>
            <a:r>
              <a:rPr lang="en-US" sz="1400" dirty="0" err="1">
                <a:hlinkClick r:id="rId2" action="ppaction://hlinkfile" tooltip="SQL/PSM"/>
              </a:rPr>
              <a:t>PSM</a:t>
            </a:r>
            <a:r>
              <a:rPr lang="en-US" sz="1400" dirty="0"/>
              <a:t> SQL/Persistent Stored Modules</a:t>
            </a:r>
          </a:p>
          <a:p>
            <a:pPr lvl="1"/>
            <a:r>
              <a:rPr lang="en-US" sz="1400" dirty="0">
                <a:hlinkClick r:id="rId3" action="ppaction://hlinkfile" tooltip="SQL PL"/>
              </a:rPr>
              <a:t>SQL PL</a:t>
            </a:r>
            <a:r>
              <a:rPr lang="en-US" sz="1400" dirty="0"/>
              <a:t> SQL Procedural Language (implements SQL/</a:t>
            </a:r>
            <a:r>
              <a:rPr lang="en-US" sz="1400" dirty="0" err="1"/>
              <a:t>PSM</a:t>
            </a:r>
            <a:r>
              <a:rPr lang="en-US" sz="1400" dirty="0"/>
              <a:t>) </a:t>
            </a:r>
          </a:p>
          <a:p>
            <a:pPr lvl="1"/>
            <a:r>
              <a:rPr lang="en-US" sz="1400" dirty="0">
                <a:hlinkClick r:id="rId4" action="ppaction://hlinkfile" tooltip="Microsoft"/>
              </a:rPr>
              <a:t>Microsoft</a:t>
            </a:r>
            <a:r>
              <a:rPr lang="en-US" sz="1400" dirty="0"/>
              <a:t>/</a:t>
            </a:r>
            <a:r>
              <a:rPr lang="en-US" sz="1400" dirty="0">
                <a:hlinkClick r:id="rId5" action="ppaction://hlinkfile" tooltip="Sybase"/>
              </a:rPr>
              <a:t>Sybase</a:t>
            </a:r>
            <a:r>
              <a:rPr lang="en-US" sz="1400" dirty="0"/>
              <a:t> </a:t>
            </a:r>
            <a:r>
              <a:rPr lang="en-US" sz="1400" dirty="0">
                <a:hlinkClick r:id="rId6" action="ppaction://hlinkfile" tooltip="Transact-SQL"/>
              </a:rPr>
              <a:t>T-SQL</a:t>
            </a:r>
            <a:r>
              <a:rPr lang="en-US" sz="1400" dirty="0"/>
              <a:t> Transact-SQL </a:t>
            </a:r>
          </a:p>
          <a:p>
            <a:pPr lvl="1"/>
            <a:r>
              <a:rPr lang="en-US" sz="1400" dirty="0">
                <a:hlinkClick r:id="rId7" action="ppaction://hlinkfile" tooltip="MySQL"/>
              </a:rPr>
              <a:t>MySQL</a:t>
            </a:r>
            <a:r>
              <a:rPr lang="en-US" sz="1400" dirty="0"/>
              <a:t> </a:t>
            </a:r>
            <a:r>
              <a:rPr lang="en-US" sz="1400" dirty="0">
                <a:hlinkClick r:id="rId2" action="ppaction://hlinkfile" tooltip="SQL/PSM"/>
              </a:rPr>
              <a:t>SQL/</a:t>
            </a:r>
            <a:r>
              <a:rPr lang="en-US" sz="1400" dirty="0" err="1">
                <a:hlinkClick r:id="rId2" action="ppaction://hlinkfile" tooltip="SQL/PSM"/>
              </a:rPr>
              <a:t>PSM</a:t>
            </a:r>
            <a:r>
              <a:rPr lang="en-US" sz="1400" dirty="0"/>
              <a:t> SQL/Persistent Stored Module (implements SQL/</a:t>
            </a:r>
            <a:r>
              <a:rPr lang="en-US" sz="1400" dirty="0" err="1"/>
              <a:t>PSM</a:t>
            </a:r>
            <a:r>
              <a:rPr lang="en-US" sz="1400" dirty="0"/>
              <a:t>)</a:t>
            </a:r>
          </a:p>
          <a:p>
            <a:pPr lvl="1"/>
            <a:r>
              <a:rPr lang="en-US" sz="1400" dirty="0"/>
              <a:t> </a:t>
            </a:r>
            <a:r>
              <a:rPr lang="en-US" sz="1400" dirty="0">
                <a:hlinkClick r:id="rId8" action="ppaction://hlinkfile" tooltip="Oracle Corporation"/>
              </a:rPr>
              <a:t>Oracle</a:t>
            </a:r>
            <a:r>
              <a:rPr lang="en-US" sz="1400" dirty="0"/>
              <a:t> </a:t>
            </a:r>
            <a:r>
              <a:rPr lang="en-US" sz="1400" dirty="0">
                <a:hlinkClick r:id="rId9" action="ppaction://hlinkfile" tooltip="PL/SQL"/>
              </a:rPr>
              <a:t>PL/SQL</a:t>
            </a:r>
            <a:r>
              <a:rPr lang="en-US" sz="1400" dirty="0"/>
              <a:t> Procedural Language/SQL (based on </a:t>
            </a:r>
            <a:r>
              <a:rPr lang="en-US" sz="1400" dirty="0">
                <a:hlinkClick r:id="rId10" action="ppaction://hlinkfile" tooltip="Ada (programming language)"/>
              </a:rPr>
              <a:t>Ada</a:t>
            </a:r>
            <a:r>
              <a:rPr lang="en-US" sz="1400" dirty="0"/>
              <a:t>) </a:t>
            </a:r>
          </a:p>
          <a:p>
            <a:pPr lvl="1"/>
            <a:r>
              <a:rPr lang="en-US" sz="1400" dirty="0">
                <a:hlinkClick r:id="rId11" action="ppaction://hlinkfile" tooltip="PostgreSQL"/>
              </a:rPr>
              <a:t>PostgreSQL</a:t>
            </a:r>
            <a:r>
              <a:rPr lang="en-US" sz="1400" dirty="0"/>
              <a:t> </a:t>
            </a:r>
            <a:r>
              <a:rPr lang="en-US" sz="1400" dirty="0">
                <a:hlinkClick r:id="rId12" action="ppaction://hlinkfile" tooltip="PL/pgSQL"/>
              </a:rPr>
              <a:t>PL/</a:t>
            </a:r>
            <a:r>
              <a:rPr lang="en-US" sz="1400" dirty="0" err="1">
                <a:hlinkClick r:id="rId12" action="ppaction://hlinkfile" tooltip="PL/pgSQL"/>
              </a:rPr>
              <a:t>pgSQL</a:t>
            </a:r>
            <a:r>
              <a:rPr lang="en-US" sz="1400" dirty="0"/>
              <a:t> Procedural Language/PostgreSQL Structured Query Language (based on Oracle PL/SQL) </a:t>
            </a:r>
          </a:p>
          <a:p>
            <a:pPr lvl="1"/>
            <a:r>
              <a:rPr lang="en-US" sz="1400" dirty="0">
                <a:hlinkClick r:id="rId11" action="ppaction://hlinkfile" tooltip="PostgreSQL"/>
              </a:rPr>
              <a:t>PostgreSQL</a:t>
            </a:r>
            <a:r>
              <a:rPr lang="en-US" sz="1400" dirty="0"/>
              <a:t> </a:t>
            </a:r>
            <a:r>
              <a:rPr lang="en-US" sz="1400" dirty="0">
                <a:hlinkClick r:id="rId13" action="ppaction://hlinkfile" tooltip="PL/PSM (page does not exist)"/>
              </a:rPr>
              <a:t>PL/</a:t>
            </a:r>
            <a:r>
              <a:rPr lang="en-US" sz="1400" dirty="0" err="1">
                <a:hlinkClick r:id="rId13" action="ppaction://hlinkfile" tooltip="PL/PSM (page does not exist)"/>
              </a:rPr>
              <a:t>PSM</a:t>
            </a:r>
            <a:r>
              <a:rPr lang="en-US" sz="1400" dirty="0"/>
              <a:t> Procedural Language/Persistent Stored Modules (implements SQL/</a:t>
            </a:r>
            <a:r>
              <a:rPr lang="en-US" sz="1400" dirty="0" err="1"/>
              <a:t>PSM</a:t>
            </a:r>
            <a:r>
              <a:rPr lang="en-US" sz="1400" dirty="0"/>
              <a:t>)</a:t>
            </a:r>
          </a:p>
          <a:p>
            <a:pPr lvl="1"/>
            <a:endParaRPr lang="en-US" dirty="0"/>
          </a:p>
          <a:p>
            <a:endParaRPr lang="en-US" dirty="0"/>
          </a:p>
          <a:p>
            <a:endParaRPr lang="en-US" dirty="0"/>
          </a:p>
        </p:txBody>
      </p:sp>
      <p:sp>
        <p:nvSpPr>
          <p:cNvPr id="107523" name="Slide Number Placeholder 7"/>
          <p:cNvSpPr>
            <a:spLocks noGrp="1"/>
          </p:cNvSpPr>
          <p:nvPr>
            <p:ph type="sldNum" sz="quarter" idx="11"/>
          </p:nvPr>
        </p:nvSpPr>
        <p:spPr>
          <a:noFill/>
        </p:spPr>
        <p:txBody>
          <a:bodyPr/>
          <a:lstStyle/>
          <a:p>
            <a:fld id="{995B76BE-7985-4CA7-A5BD-568E6A1118D1}" type="slidenum">
              <a:rPr lang="en-US" alt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457200" y="277813"/>
            <a:ext cx="8229600" cy="865187"/>
          </a:xfrm>
        </p:spPr>
        <p:txBody>
          <a:bodyPr/>
          <a:lstStyle/>
          <a:p>
            <a:pPr eaLnBrk="1" hangingPunct="1"/>
            <a:r>
              <a:rPr lang="en-US" dirty="0"/>
              <a:t> Structured Query Language</a:t>
            </a:r>
          </a:p>
        </p:txBody>
      </p:sp>
      <p:sp>
        <p:nvSpPr>
          <p:cNvPr id="108546" name="Rectangle 3"/>
          <p:cNvSpPr>
            <a:spLocks noGrp="1" noChangeArrowheads="1"/>
          </p:cNvSpPr>
          <p:nvPr>
            <p:ph type="body" idx="1"/>
          </p:nvPr>
        </p:nvSpPr>
        <p:spPr>
          <a:xfrm>
            <a:off x="838200" y="3810000"/>
            <a:ext cx="6705600" cy="2286000"/>
          </a:xfrm>
        </p:spPr>
        <p:txBody>
          <a:bodyPr/>
          <a:lstStyle/>
          <a:p>
            <a:pPr eaLnBrk="1" hangingPunct="1"/>
            <a:r>
              <a:rPr lang="en-US" sz="3400"/>
              <a:t>SQL</a:t>
            </a:r>
          </a:p>
          <a:p>
            <a:pPr lvl="1" eaLnBrk="1" hangingPunct="1"/>
            <a:r>
              <a:rPr lang="en-US"/>
              <a:t>Defines and process database queries</a:t>
            </a:r>
          </a:p>
          <a:p>
            <a:pPr eaLnBrk="1" hangingPunct="1"/>
            <a:r>
              <a:rPr lang="en-US" sz="3400"/>
              <a:t>Microsoft Access SQL</a:t>
            </a:r>
          </a:p>
          <a:p>
            <a:pPr lvl="1" eaLnBrk="1" hangingPunct="1"/>
            <a:r>
              <a:rPr lang="en-US"/>
              <a:t>Microsoft version of SQL</a:t>
            </a:r>
            <a:endParaRPr lang="en-US" sz="3400"/>
          </a:p>
        </p:txBody>
      </p:sp>
      <p:sp>
        <p:nvSpPr>
          <p:cNvPr id="108547" name="TextBox 4"/>
          <p:cNvSpPr txBox="1">
            <a:spLocks noChangeArrowheads="1"/>
          </p:cNvSpPr>
          <p:nvPr/>
        </p:nvSpPr>
        <p:spPr bwMode="auto">
          <a:xfrm>
            <a:off x="1981200" y="1905000"/>
            <a:ext cx="5510213" cy="523875"/>
          </a:xfrm>
          <a:prstGeom prst="rect">
            <a:avLst/>
          </a:prstGeom>
          <a:noFill/>
          <a:ln w="9525">
            <a:noFill/>
            <a:miter lim="800000"/>
            <a:headEnd/>
            <a:tailEnd/>
          </a:ln>
        </p:spPr>
        <p:txBody>
          <a:bodyPr wrap="none">
            <a:spAutoFit/>
          </a:bodyPr>
          <a:lstStyle/>
          <a:p>
            <a:r>
              <a:rPr lang="en-US" sz="2800"/>
              <a:t>SELECT fname FROM customer;</a:t>
            </a:r>
          </a:p>
        </p:txBody>
      </p:sp>
      <p:sp>
        <p:nvSpPr>
          <p:cNvPr id="108548" name="Text Box 8"/>
          <p:cNvSpPr txBox="1">
            <a:spLocks noChangeArrowheads="1"/>
          </p:cNvSpPr>
          <p:nvPr/>
        </p:nvSpPr>
        <p:spPr bwMode="auto">
          <a:xfrm>
            <a:off x="3810000" y="1219200"/>
            <a:ext cx="1676400" cy="300038"/>
          </a:xfrm>
          <a:prstGeom prst="rect">
            <a:avLst/>
          </a:prstGeom>
          <a:solidFill>
            <a:srgbClr val="6699FF"/>
          </a:solidFill>
          <a:ln w="25400">
            <a:solidFill>
              <a:srgbClr val="6699FF"/>
            </a:solidFill>
            <a:miter lim="800000"/>
            <a:headEnd/>
            <a:tailEnd/>
          </a:ln>
        </p:spPr>
        <p:txBody>
          <a:bodyPr lIns="0" tIns="0" rIns="0" bIns="0">
            <a:spAutoFit/>
          </a:bodyPr>
          <a:lstStyle/>
          <a:p>
            <a:r>
              <a:rPr lang="en-US">
                <a:solidFill>
                  <a:schemeClr val="bg1"/>
                </a:solidFill>
              </a:rPr>
              <a:t>SQL statement</a:t>
            </a:r>
          </a:p>
        </p:txBody>
      </p:sp>
      <p:cxnSp>
        <p:nvCxnSpPr>
          <p:cNvPr id="108549" name="Straight Connector 13"/>
          <p:cNvCxnSpPr>
            <a:cxnSpLocks noChangeShapeType="1"/>
          </p:cNvCxnSpPr>
          <p:nvPr/>
        </p:nvCxnSpPr>
        <p:spPr bwMode="auto">
          <a:xfrm rot="5400000">
            <a:off x="4191000" y="1524000"/>
            <a:ext cx="609600" cy="457200"/>
          </a:xfrm>
          <a:prstGeom prst="line">
            <a:avLst/>
          </a:prstGeom>
          <a:noFill/>
          <a:ln w="25400" algn="ctr">
            <a:solidFill>
              <a:srgbClr val="6699FF"/>
            </a:solidFill>
            <a:round/>
            <a:headEnd/>
            <a:tailEnd/>
          </a:ln>
        </p:spPr>
      </p:cxnSp>
      <p:sp>
        <p:nvSpPr>
          <p:cNvPr id="108550" name="TextBox 11"/>
          <p:cNvSpPr txBox="1">
            <a:spLocks noChangeArrowheads="1"/>
          </p:cNvSpPr>
          <p:nvPr/>
        </p:nvSpPr>
        <p:spPr bwMode="auto">
          <a:xfrm>
            <a:off x="762000" y="3124200"/>
            <a:ext cx="7543800" cy="708025"/>
          </a:xfrm>
          <a:prstGeom prst="rect">
            <a:avLst/>
          </a:prstGeom>
          <a:noFill/>
          <a:ln w="9525">
            <a:noFill/>
            <a:miter lim="800000"/>
            <a:headEnd/>
            <a:tailEnd/>
          </a:ln>
        </p:spPr>
        <p:txBody>
          <a:bodyPr>
            <a:spAutoFit/>
          </a:bodyPr>
          <a:lstStyle/>
          <a:p>
            <a:r>
              <a:rPr lang="en-US" sz="2000">
                <a:solidFill>
                  <a:srgbClr val="92D050"/>
                </a:solidFill>
              </a:rPr>
              <a:t>Show (SELECT) me the records in the first name (fname) field that are in (FROM) the customer table</a:t>
            </a:r>
          </a:p>
        </p:txBody>
      </p:sp>
      <p:sp>
        <p:nvSpPr>
          <p:cNvPr id="108551" name="Down Arrow 13"/>
          <p:cNvSpPr>
            <a:spLocks noChangeArrowheads="1"/>
          </p:cNvSpPr>
          <p:nvPr/>
        </p:nvSpPr>
        <p:spPr bwMode="auto">
          <a:xfrm>
            <a:off x="4572000" y="2495550"/>
            <a:ext cx="381000" cy="533400"/>
          </a:xfrm>
          <a:prstGeom prst="downArrow">
            <a:avLst>
              <a:gd name="adj1" fmla="val 50000"/>
              <a:gd name="adj2" fmla="val 49998"/>
            </a:avLst>
          </a:prstGeom>
          <a:solidFill>
            <a:schemeClr val="accent1"/>
          </a:solidFill>
          <a:ln w="25400" algn="ctr">
            <a:solidFill>
              <a:schemeClr val="accent1"/>
            </a:solidFill>
            <a:round/>
            <a:headEnd/>
            <a:tailEnd/>
          </a:ln>
        </p:spPr>
        <p:txBody>
          <a:bodyPr lIns="0" tIns="0" rIns="0" bIns="0"/>
          <a:lstStyle/>
          <a:p>
            <a:endParaRPr lang="en-US"/>
          </a:p>
        </p:txBody>
      </p:sp>
      <p:sp>
        <p:nvSpPr>
          <p:cNvPr id="108552" name="Slide Number Placeholder 4"/>
          <p:cNvSpPr>
            <a:spLocks noGrp="1"/>
          </p:cNvSpPr>
          <p:nvPr>
            <p:ph type="sldNum" sz="quarter" idx="11"/>
          </p:nvPr>
        </p:nvSpPr>
        <p:spPr>
          <a:noFill/>
        </p:spPr>
        <p:txBody>
          <a:bodyPr/>
          <a:lstStyle/>
          <a:p>
            <a:fld id="{4D2DCE22-7D9F-488B-A241-43980DB7C46F}" type="slidenum">
              <a:rPr lang="en-US" alt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457200" y="277813"/>
            <a:ext cx="8229600" cy="865187"/>
          </a:xfrm>
        </p:spPr>
        <p:txBody>
          <a:bodyPr/>
          <a:lstStyle/>
          <a:p>
            <a:pPr eaLnBrk="1" hangingPunct="1"/>
            <a:r>
              <a:rPr lang="en-US"/>
              <a:t>Database Analysis Tools</a:t>
            </a:r>
          </a:p>
        </p:txBody>
      </p:sp>
      <p:sp>
        <p:nvSpPr>
          <p:cNvPr id="110594" name="Rectangle 3"/>
          <p:cNvSpPr>
            <a:spLocks noGrp="1" noChangeArrowheads="1"/>
          </p:cNvSpPr>
          <p:nvPr>
            <p:ph type="body" idx="1"/>
          </p:nvPr>
        </p:nvSpPr>
        <p:spPr>
          <a:xfrm>
            <a:off x="609600" y="3733800"/>
            <a:ext cx="7848600" cy="2819400"/>
          </a:xfrm>
        </p:spPr>
        <p:txBody>
          <a:bodyPr/>
          <a:lstStyle/>
          <a:p>
            <a:pPr eaLnBrk="1" hangingPunct="1"/>
            <a:r>
              <a:rPr lang="en-US" sz="2400"/>
              <a:t>Clauses </a:t>
            </a:r>
          </a:p>
          <a:p>
            <a:pPr marL="342900" lvl="1" indent="0" eaLnBrk="1" hangingPunct="1">
              <a:buFont typeface="Wingdings" pitchFamily="2" charset="2"/>
              <a:buNone/>
            </a:pPr>
            <a:r>
              <a:rPr lang="en-US" sz="2400"/>
              <a:t>-	Added to statements to restrict/specify records</a:t>
            </a:r>
          </a:p>
          <a:p>
            <a:pPr eaLnBrk="1" hangingPunct="1"/>
            <a:r>
              <a:rPr lang="en-US" sz="2400"/>
              <a:t>WHERE clause</a:t>
            </a:r>
          </a:p>
          <a:p>
            <a:pPr marL="342900" lvl="1" indent="0" eaLnBrk="1" hangingPunct="1">
              <a:buFont typeface="Wingdings" pitchFamily="2" charset="2"/>
              <a:buNone/>
            </a:pPr>
            <a:r>
              <a:rPr lang="en-US" sz="2400"/>
              <a:t>-	Specifies which records to return</a:t>
            </a:r>
          </a:p>
          <a:p>
            <a:pPr eaLnBrk="1" hangingPunct="1"/>
            <a:r>
              <a:rPr lang="en-US" sz="2400"/>
              <a:t>ORDER BY clause</a:t>
            </a:r>
          </a:p>
          <a:p>
            <a:pPr marL="342900" lvl="1" indent="0" eaLnBrk="1" hangingPunct="1">
              <a:buFont typeface="Wingdings" pitchFamily="2" charset="2"/>
              <a:buNone/>
            </a:pPr>
            <a:r>
              <a:rPr lang="en-US" sz="2400"/>
              <a:t>-	Specifies sort order</a:t>
            </a:r>
          </a:p>
        </p:txBody>
      </p:sp>
      <p:sp>
        <p:nvSpPr>
          <p:cNvPr id="110595" name="TextBox 4"/>
          <p:cNvSpPr txBox="1">
            <a:spLocks noChangeArrowheads="1"/>
          </p:cNvSpPr>
          <p:nvPr/>
        </p:nvSpPr>
        <p:spPr bwMode="auto">
          <a:xfrm>
            <a:off x="2057400" y="1219200"/>
            <a:ext cx="5410200" cy="1384300"/>
          </a:xfrm>
          <a:prstGeom prst="rect">
            <a:avLst/>
          </a:prstGeom>
          <a:noFill/>
          <a:ln w="9525">
            <a:noFill/>
            <a:miter lim="800000"/>
            <a:headEnd/>
            <a:tailEnd/>
          </a:ln>
        </p:spPr>
        <p:txBody>
          <a:bodyPr wrap="none">
            <a:spAutoFit/>
          </a:bodyPr>
          <a:lstStyle/>
          <a:p>
            <a:r>
              <a:rPr lang="en-US" sz="2800" dirty="0"/>
              <a:t>SELECT </a:t>
            </a:r>
            <a:r>
              <a:rPr lang="en-US" sz="2800" dirty="0" err="1"/>
              <a:t>fname</a:t>
            </a:r>
            <a:r>
              <a:rPr lang="en-US" sz="2800" dirty="0"/>
              <a:t> FROM customer</a:t>
            </a:r>
          </a:p>
          <a:p>
            <a:r>
              <a:rPr lang="en-US" sz="2800" dirty="0"/>
              <a:t>WHERE </a:t>
            </a:r>
            <a:r>
              <a:rPr lang="en-US" sz="2800" dirty="0" err="1"/>
              <a:t>lname</a:t>
            </a:r>
            <a:r>
              <a:rPr lang="en-US" sz="2800" dirty="0"/>
              <a:t>=“Smith”</a:t>
            </a:r>
          </a:p>
          <a:p>
            <a:r>
              <a:rPr lang="en-US" sz="2800" dirty="0"/>
              <a:t>ORDER BY </a:t>
            </a:r>
            <a:r>
              <a:rPr lang="en-US" sz="2800" dirty="0" err="1"/>
              <a:t>fname</a:t>
            </a:r>
            <a:endParaRPr lang="en-US" sz="2800" dirty="0"/>
          </a:p>
        </p:txBody>
      </p:sp>
      <p:sp>
        <p:nvSpPr>
          <p:cNvPr id="110596" name="Text Box 8"/>
          <p:cNvSpPr txBox="1">
            <a:spLocks noChangeArrowheads="1"/>
          </p:cNvSpPr>
          <p:nvPr/>
        </p:nvSpPr>
        <p:spPr bwMode="auto">
          <a:xfrm>
            <a:off x="762000" y="2971800"/>
            <a:ext cx="7315200" cy="574675"/>
          </a:xfrm>
          <a:prstGeom prst="rect">
            <a:avLst/>
          </a:prstGeom>
          <a:solidFill>
            <a:srgbClr val="6699FF"/>
          </a:solidFill>
          <a:ln w="25400">
            <a:solidFill>
              <a:srgbClr val="6699FF"/>
            </a:solidFill>
            <a:miter lim="800000"/>
            <a:headEnd/>
            <a:tailEnd/>
          </a:ln>
        </p:spPr>
        <p:txBody>
          <a:bodyPr lIns="0" tIns="0" rIns="0" bIns="0">
            <a:spAutoFit/>
          </a:bodyPr>
          <a:lstStyle/>
          <a:p>
            <a:r>
              <a:rPr lang="en-US">
                <a:solidFill>
                  <a:schemeClr val="bg1"/>
                </a:solidFill>
              </a:rPr>
              <a:t>Returns records in the fname field only where the lname field is equal to Smith.  Records are sorted in ascending order by first name</a:t>
            </a:r>
          </a:p>
        </p:txBody>
      </p:sp>
      <p:cxnSp>
        <p:nvCxnSpPr>
          <p:cNvPr id="110597" name="Straight Connector 13"/>
          <p:cNvCxnSpPr>
            <a:cxnSpLocks noChangeShapeType="1"/>
          </p:cNvCxnSpPr>
          <p:nvPr/>
        </p:nvCxnSpPr>
        <p:spPr bwMode="auto">
          <a:xfrm rot="5400000">
            <a:off x="3085307" y="2477294"/>
            <a:ext cx="838200" cy="1587"/>
          </a:xfrm>
          <a:prstGeom prst="line">
            <a:avLst/>
          </a:prstGeom>
          <a:noFill/>
          <a:ln w="25400" algn="ctr">
            <a:solidFill>
              <a:srgbClr val="6699FF"/>
            </a:solidFill>
            <a:round/>
            <a:headEnd/>
            <a:tailEnd/>
          </a:ln>
        </p:spPr>
      </p:cxnSp>
      <p:sp>
        <p:nvSpPr>
          <p:cNvPr id="110598" name="Slide Number Placeholder 4"/>
          <p:cNvSpPr>
            <a:spLocks noGrp="1"/>
          </p:cNvSpPr>
          <p:nvPr>
            <p:ph type="sldNum" sz="quarter" idx="11"/>
          </p:nvPr>
        </p:nvSpPr>
        <p:spPr>
          <a:noFill/>
        </p:spPr>
        <p:txBody>
          <a:bodyPr/>
          <a:lstStyle/>
          <a:p>
            <a:fld id="{33A6D3DE-27C6-4E3B-BA0F-832569FA0EF2}" type="slidenum">
              <a:rPr lang="en-US" alt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Query Language</a:t>
            </a:r>
          </a:p>
        </p:txBody>
      </p:sp>
      <p:sp>
        <p:nvSpPr>
          <p:cNvPr id="3" name="Text Placeholder 2"/>
          <p:cNvSpPr>
            <a:spLocks noGrp="1"/>
          </p:cNvSpPr>
          <p:nvPr>
            <p:ph type="body" idx="1"/>
          </p:nvPr>
        </p:nvSpPr>
        <p:spPr>
          <a:xfrm>
            <a:off x="533400" y="1752600"/>
            <a:ext cx="8229600" cy="4411662"/>
          </a:xfrm>
        </p:spPr>
        <p:txBody>
          <a:bodyPr/>
          <a:lstStyle/>
          <a:p>
            <a:pPr marL="0" indent="0">
              <a:buNone/>
            </a:pPr>
            <a:r>
              <a:rPr lang="en-US" dirty="0"/>
              <a:t>SELECT Orders.CustomerID, Orders.EmployeeID, Orders.OrderDate, Orders.Freight</a:t>
            </a:r>
          </a:p>
          <a:p>
            <a:pPr marL="0" indent="0">
              <a:buNone/>
            </a:pPr>
            <a:r>
              <a:rPr lang="en-US" dirty="0"/>
              <a:t>FROM Orders</a:t>
            </a:r>
          </a:p>
          <a:p>
            <a:pPr marL="0" indent="0">
              <a:buNone/>
            </a:pPr>
            <a:r>
              <a:rPr lang="en-US" dirty="0"/>
              <a:t>WHERE (((Orders.OrderDate)&gt;#3/25/2010#)</a:t>
            </a:r>
          </a:p>
          <a:p>
            <a:pPr marL="0" indent="0">
              <a:buNone/>
            </a:pPr>
            <a:r>
              <a:rPr lang="en-US" sz="3200" dirty="0"/>
              <a:t>AND (([Order Details].Quantity)&gt;7))</a:t>
            </a:r>
            <a:r>
              <a:rPr lang="en-US" dirty="0"/>
              <a:t> OR (((Orders.EmployeeID)&lt;7));</a:t>
            </a:r>
          </a:p>
        </p:txBody>
      </p:sp>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87</a:t>
            </a:fld>
            <a:endParaRPr lang="en-US"/>
          </a:p>
        </p:txBody>
      </p:sp>
    </p:spTree>
    <p:extLst>
      <p:ext uri="{BB962C8B-B14F-4D97-AF65-F5344CB8AC3E}">
        <p14:creationId xmlns:p14="http://schemas.microsoft.com/office/powerpoint/2010/main" val="2744152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88</a:t>
            </a:fld>
            <a:endParaRPr lang="en-US"/>
          </a:p>
        </p:txBody>
      </p:sp>
      <p:sp>
        <p:nvSpPr>
          <p:cNvPr id="5" name="Title 1"/>
          <p:cNvSpPr>
            <a:spLocks noGrp="1"/>
          </p:cNvSpPr>
          <p:nvPr>
            <p:ph type="title"/>
          </p:nvPr>
        </p:nvSpPr>
        <p:spPr>
          <a:xfrm>
            <a:off x="457200" y="122238"/>
            <a:ext cx="7543800" cy="1295400"/>
          </a:xfrm>
        </p:spPr>
        <p:txBody>
          <a:bodyPr/>
          <a:lstStyle/>
          <a:p>
            <a:r>
              <a:rPr lang="en-US" dirty="0"/>
              <a:t>Structured Query Language</a:t>
            </a:r>
          </a:p>
        </p:txBody>
      </p:sp>
      <p:sp>
        <p:nvSpPr>
          <p:cNvPr id="6" name="Text Placeholder 2"/>
          <p:cNvSpPr>
            <a:spLocks noGrp="1"/>
          </p:cNvSpPr>
          <p:nvPr>
            <p:ph type="body" idx="1"/>
          </p:nvPr>
        </p:nvSpPr>
        <p:spPr>
          <a:xfrm>
            <a:off x="457200" y="1719263"/>
            <a:ext cx="8229600" cy="4411662"/>
          </a:xfrm>
        </p:spPr>
        <p:txBody>
          <a:bodyPr/>
          <a:lstStyle/>
          <a:p>
            <a:pPr marL="0" indent="0">
              <a:spcAft>
                <a:spcPts val="1200"/>
              </a:spcAft>
              <a:buNone/>
            </a:pPr>
            <a:r>
              <a:rPr lang="en-US" sz="2800" dirty="0"/>
              <a:t>SELECT Orders.CustomerID, Orders.EmployeeID, Orders.OrderDate, Orders.Freight, [Order Details].Quantity</a:t>
            </a:r>
          </a:p>
          <a:p>
            <a:pPr marL="0" indent="0">
              <a:spcAft>
                <a:spcPts val="1200"/>
              </a:spcAft>
              <a:buNone/>
            </a:pPr>
            <a:r>
              <a:rPr lang="en-US" sz="2800" dirty="0"/>
              <a:t>FROM Orders INNER JOIN [Order Details] ON Orders.OrderID = [Order Details].OrderID</a:t>
            </a:r>
          </a:p>
          <a:p>
            <a:pPr marL="0" indent="0">
              <a:buNone/>
            </a:pPr>
            <a:r>
              <a:rPr lang="en-US" sz="2800" dirty="0"/>
              <a:t>WHERE (((Orders.OrderDate)&gt;#3/25/2010#) AND (([Order Details].Quantity)&gt;7)) OR (((Orders.EmployeeID)&lt;7));</a:t>
            </a:r>
          </a:p>
          <a:p>
            <a:pPr marL="0" indent="0">
              <a:buNone/>
            </a:pPr>
            <a:endParaRPr lang="en-US" dirty="0"/>
          </a:p>
        </p:txBody>
      </p:sp>
    </p:spTree>
    <p:extLst>
      <p:ext uri="{BB962C8B-B14F-4D97-AF65-F5344CB8AC3E}">
        <p14:creationId xmlns:p14="http://schemas.microsoft.com/office/powerpoint/2010/main" val="39003913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89</a:t>
            </a:fld>
            <a:endParaRPr lang="en-US"/>
          </a:p>
        </p:txBody>
      </p:sp>
      <p:grpSp>
        <p:nvGrpSpPr>
          <p:cNvPr id="5" name="Group 44"/>
          <p:cNvGrpSpPr>
            <a:grpSpLocks/>
          </p:cNvGrpSpPr>
          <p:nvPr/>
        </p:nvGrpSpPr>
        <p:grpSpPr bwMode="auto">
          <a:xfrm>
            <a:off x="228600" y="838200"/>
            <a:ext cx="8610600" cy="3786188"/>
            <a:chOff x="144" y="528"/>
            <a:chExt cx="5424" cy="2385"/>
          </a:xfrm>
        </p:grpSpPr>
        <p:sp>
          <p:nvSpPr>
            <p:cNvPr id="6" name="Text Box 2"/>
            <p:cNvSpPr txBox="1">
              <a:spLocks noChangeArrowheads="1"/>
            </p:cNvSpPr>
            <p:nvPr/>
          </p:nvSpPr>
          <p:spPr bwMode="auto">
            <a:xfrm>
              <a:off x="192" y="528"/>
              <a:ext cx="5376" cy="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indent="-231775">
                <a:defRPr sz="2400">
                  <a:solidFill>
                    <a:schemeClr val="tx1"/>
                  </a:solidFill>
                  <a:latin typeface="Times New Roman" pitchFamily="18" charset="0"/>
                </a:defRPr>
              </a:lvl5pPr>
              <a:lvl6pPr indent="-231775" eaLnBrk="0" fontAlgn="base" hangingPunct="0">
                <a:spcBef>
                  <a:spcPct val="0"/>
                </a:spcBef>
                <a:spcAft>
                  <a:spcPct val="0"/>
                </a:spcAft>
                <a:defRPr sz="2400">
                  <a:solidFill>
                    <a:schemeClr val="tx1"/>
                  </a:solidFill>
                  <a:latin typeface="Times New Roman" pitchFamily="18" charset="0"/>
                </a:defRPr>
              </a:lvl6pPr>
              <a:lvl7pPr indent="-231775" eaLnBrk="0" fontAlgn="base" hangingPunct="0">
                <a:spcBef>
                  <a:spcPct val="0"/>
                </a:spcBef>
                <a:spcAft>
                  <a:spcPct val="0"/>
                </a:spcAft>
                <a:defRPr sz="2400">
                  <a:solidFill>
                    <a:schemeClr val="tx1"/>
                  </a:solidFill>
                  <a:latin typeface="Times New Roman" pitchFamily="18" charset="0"/>
                </a:defRPr>
              </a:lvl7pPr>
              <a:lvl8pPr indent="-231775" eaLnBrk="0" fontAlgn="base" hangingPunct="0">
                <a:spcBef>
                  <a:spcPct val="0"/>
                </a:spcBef>
                <a:spcAft>
                  <a:spcPct val="0"/>
                </a:spcAft>
                <a:defRPr sz="2400">
                  <a:solidFill>
                    <a:schemeClr val="tx1"/>
                  </a:solidFill>
                  <a:latin typeface="Times New Roman" pitchFamily="18" charset="0"/>
                </a:defRPr>
              </a:lvl8pPr>
              <a:lvl9pPr indent="-231775"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Inner Join and Outer Joins</a:t>
              </a:r>
            </a:p>
            <a:p>
              <a:pPr lvl="4">
                <a:spcBef>
                  <a:spcPct val="50000"/>
                </a:spcBef>
                <a:buFontTx/>
                <a:buChar char="•"/>
              </a:pPr>
              <a:r>
                <a:rPr lang="en-US" altLang="en-US" dirty="0"/>
                <a:t>inner join - only matching tuples are in the result</a:t>
              </a:r>
            </a:p>
            <a:p>
              <a:pPr lvl="4">
                <a:spcBef>
                  <a:spcPct val="50000"/>
                </a:spcBef>
                <a:buFontTx/>
                <a:buChar char="•"/>
              </a:pPr>
              <a:r>
                <a:rPr lang="en-US" altLang="en-US" dirty="0"/>
                <a:t>left outer join - all tuples of R are in the result regardless ...</a:t>
              </a:r>
            </a:p>
            <a:p>
              <a:pPr lvl="4">
                <a:spcBef>
                  <a:spcPct val="50000"/>
                </a:spcBef>
                <a:buFontTx/>
                <a:buChar char="•"/>
              </a:pPr>
              <a:r>
                <a:rPr lang="en-US" altLang="en-US" dirty="0"/>
                <a:t>right outer join - all tuples of S are in the result regardless ...</a:t>
              </a:r>
            </a:p>
            <a:p>
              <a:pPr lvl="4">
                <a:spcBef>
                  <a:spcPct val="50000"/>
                </a:spcBef>
                <a:buFontTx/>
                <a:buChar char="•"/>
              </a:pPr>
              <a:r>
                <a:rPr lang="en-US" altLang="en-US" dirty="0"/>
                <a:t>full outer join - all tuples of R and S are in the result regardless ...</a:t>
              </a:r>
            </a:p>
          </p:txBody>
        </p:sp>
        <p:grpSp>
          <p:nvGrpSpPr>
            <p:cNvPr id="7" name="Group 4"/>
            <p:cNvGrpSpPr>
              <a:grpSpLocks/>
            </p:cNvGrpSpPr>
            <p:nvPr/>
          </p:nvGrpSpPr>
          <p:grpSpPr bwMode="auto">
            <a:xfrm>
              <a:off x="528" y="960"/>
              <a:ext cx="240" cy="144"/>
              <a:chOff x="4848" y="3120"/>
              <a:chExt cx="240" cy="144"/>
            </a:xfrm>
          </p:grpSpPr>
          <p:grpSp>
            <p:nvGrpSpPr>
              <p:cNvPr id="42" name="Group 5"/>
              <p:cNvGrpSpPr>
                <a:grpSpLocks/>
              </p:cNvGrpSpPr>
              <p:nvPr/>
            </p:nvGrpSpPr>
            <p:grpSpPr bwMode="auto">
              <a:xfrm>
                <a:off x="4848" y="3120"/>
                <a:ext cx="240" cy="144"/>
                <a:chOff x="4848" y="2880"/>
                <a:chExt cx="384" cy="384"/>
              </a:xfrm>
            </p:grpSpPr>
            <p:sp>
              <p:nvSpPr>
                <p:cNvPr id="45" name="Line 6"/>
                <p:cNvSpPr>
                  <a:spLocks noChangeShapeType="1"/>
                </p:cNvSpPr>
                <p:nvPr/>
              </p:nvSpPr>
              <p:spPr bwMode="auto">
                <a:xfrm flipH="1">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7"/>
                <p:cNvSpPr>
                  <a:spLocks noChangeShapeType="1"/>
                </p:cNvSpPr>
                <p:nvPr/>
              </p:nvSpPr>
              <p:spPr bwMode="auto">
                <a:xfrm>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 name="Line 8"/>
              <p:cNvSpPr>
                <a:spLocks noChangeShapeType="1"/>
              </p:cNvSpPr>
              <p:nvPr/>
            </p:nvSpPr>
            <p:spPr bwMode="auto">
              <a:xfrm>
                <a:off x="508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9"/>
              <p:cNvSpPr>
                <a:spLocks noChangeShapeType="1"/>
              </p:cNvSpPr>
              <p:nvPr/>
            </p:nvSpPr>
            <p:spPr bwMode="auto">
              <a:xfrm>
                <a:off x="484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10"/>
            <p:cNvGrpSpPr>
              <a:grpSpLocks/>
            </p:cNvGrpSpPr>
            <p:nvPr/>
          </p:nvGrpSpPr>
          <p:grpSpPr bwMode="auto">
            <a:xfrm>
              <a:off x="528" y="1344"/>
              <a:ext cx="240" cy="144"/>
              <a:chOff x="4848" y="3120"/>
              <a:chExt cx="240" cy="144"/>
            </a:xfrm>
          </p:grpSpPr>
          <p:grpSp>
            <p:nvGrpSpPr>
              <p:cNvPr id="37" name="Group 11"/>
              <p:cNvGrpSpPr>
                <a:grpSpLocks/>
              </p:cNvGrpSpPr>
              <p:nvPr/>
            </p:nvGrpSpPr>
            <p:grpSpPr bwMode="auto">
              <a:xfrm>
                <a:off x="4848" y="3120"/>
                <a:ext cx="240" cy="144"/>
                <a:chOff x="4848" y="2880"/>
                <a:chExt cx="384" cy="384"/>
              </a:xfrm>
            </p:grpSpPr>
            <p:sp>
              <p:nvSpPr>
                <p:cNvPr id="40" name="Line 12"/>
                <p:cNvSpPr>
                  <a:spLocks noChangeShapeType="1"/>
                </p:cNvSpPr>
                <p:nvPr/>
              </p:nvSpPr>
              <p:spPr bwMode="auto">
                <a:xfrm flipH="1">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3"/>
                <p:cNvSpPr>
                  <a:spLocks noChangeShapeType="1"/>
                </p:cNvSpPr>
                <p:nvPr/>
              </p:nvSpPr>
              <p:spPr bwMode="auto">
                <a:xfrm>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14"/>
              <p:cNvSpPr>
                <a:spLocks noChangeShapeType="1"/>
              </p:cNvSpPr>
              <p:nvPr/>
            </p:nvSpPr>
            <p:spPr bwMode="auto">
              <a:xfrm>
                <a:off x="508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5"/>
              <p:cNvSpPr>
                <a:spLocks noChangeShapeType="1"/>
              </p:cNvSpPr>
              <p:nvPr/>
            </p:nvSpPr>
            <p:spPr bwMode="auto">
              <a:xfrm>
                <a:off x="484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16"/>
            <p:cNvGrpSpPr>
              <a:grpSpLocks/>
            </p:cNvGrpSpPr>
            <p:nvPr/>
          </p:nvGrpSpPr>
          <p:grpSpPr bwMode="auto">
            <a:xfrm>
              <a:off x="528" y="1824"/>
              <a:ext cx="240" cy="144"/>
              <a:chOff x="4848" y="3120"/>
              <a:chExt cx="240" cy="144"/>
            </a:xfrm>
          </p:grpSpPr>
          <p:grpSp>
            <p:nvGrpSpPr>
              <p:cNvPr id="32" name="Group 17"/>
              <p:cNvGrpSpPr>
                <a:grpSpLocks/>
              </p:cNvGrpSpPr>
              <p:nvPr/>
            </p:nvGrpSpPr>
            <p:grpSpPr bwMode="auto">
              <a:xfrm>
                <a:off x="4848" y="3120"/>
                <a:ext cx="240" cy="144"/>
                <a:chOff x="4848" y="2880"/>
                <a:chExt cx="384" cy="384"/>
              </a:xfrm>
            </p:grpSpPr>
            <p:sp>
              <p:nvSpPr>
                <p:cNvPr id="35" name="Line 18"/>
                <p:cNvSpPr>
                  <a:spLocks noChangeShapeType="1"/>
                </p:cNvSpPr>
                <p:nvPr/>
              </p:nvSpPr>
              <p:spPr bwMode="auto">
                <a:xfrm flipH="1">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9"/>
                <p:cNvSpPr>
                  <a:spLocks noChangeShapeType="1"/>
                </p:cNvSpPr>
                <p:nvPr/>
              </p:nvSpPr>
              <p:spPr bwMode="auto">
                <a:xfrm>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Line 20"/>
              <p:cNvSpPr>
                <a:spLocks noChangeShapeType="1"/>
              </p:cNvSpPr>
              <p:nvPr/>
            </p:nvSpPr>
            <p:spPr bwMode="auto">
              <a:xfrm>
                <a:off x="508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21"/>
              <p:cNvSpPr>
                <a:spLocks noChangeShapeType="1"/>
              </p:cNvSpPr>
              <p:nvPr/>
            </p:nvSpPr>
            <p:spPr bwMode="auto">
              <a:xfrm>
                <a:off x="484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22"/>
            <p:cNvGrpSpPr>
              <a:grpSpLocks/>
            </p:cNvGrpSpPr>
            <p:nvPr/>
          </p:nvGrpSpPr>
          <p:grpSpPr bwMode="auto">
            <a:xfrm>
              <a:off x="528" y="2448"/>
              <a:ext cx="240" cy="144"/>
              <a:chOff x="4848" y="3120"/>
              <a:chExt cx="240" cy="144"/>
            </a:xfrm>
          </p:grpSpPr>
          <p:grpSp>
            <p:nvGrpSpPr>
              <p:cNvPr id="27" name="Group 23"/>
              <p:cNvGrpSpPr>
                <a:grpSpLocks/>
              </p:cNvGrpSpPr>
              <p:nvPr/>
            </p:nvGrpSpPr>
            <p:grpSpPr bwMode="auto">
              <a:xfrm>
                <a:off x="4848" y="3120"/>
                <a:ext cx="240" cy="144"/>
                <a:chOff x="4848" y="2880"/>
                <a:chExt cx="384" cy="384"/>
              </a:xfrm>
            </p:grpSpPr>
            <p:sp>
              <p:nvSpPr>
                <p:cNvPr id="30" name="Line 24"/>
                <p:cNvSpPr>
                  <a:spLocks noChangeShapeType="1"/>
                </p:cNvSpPr>
                <p:nvPr/>
              </p:nvSpPr>
              <p:spPr bwMode="auto">
                <a:xfrm flipH="1">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5"/>
                <p:cNvSpPr>
                  <a:spLocks noChangeShapeType="1"/>
                </p:cNvSpPr>
                <p:nvPr/>
              </p:nvSpPr>
              <p:spPr bwMode="auto">
                <a:xfrm>
                  <a:off x="4848" y="2880"/>
                  <a:ext cx="384" cy="38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 name="Line 26"/>
              <p:cNvSpPr>
                <a:spLocks noChangeShapeType="1"/>
              </p:cNvSpPr>
              <p:nvPr/>
            </p:nvSpPr>
            <p:spPr bwMode="auto">
              <a:xfrm>
                <a:off x="508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7"/>
              <p:cNvSpPr>
                <a:spLocks noChangeShapeType="1"/>
              </p:cNvSpPr>
              <p:nvPr/>
            </p:nvSpPr>
            <p:spPr bwMode="auto">
              <a:xfrm>
                <a:off x="4848" y="31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Line 28"/>
            <p:cNvSpPr>
              <a:spLocks noChangeShapeType="1"/>
            </p:cNvSpPr>
            <p:nvPr/>
          </p:nvSpPr>
          <p:spPr bwMode="auto">
            <a:xfrm>
              <a:off x="432" y="1344"/>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9"/>
            <p:cNvSpPr>
              <a:spLocks noChangeShapeType="1"/>
            </p:cNvSpPr>
            <p:nvPr/>
          </p:nvSpPr>
          <p:spPr bwMode="auto">
            <a:xfrm>
              <a:off x="432" y="1488"/>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30"/>
            <p:cNvSpPr>
              <a:spLocks noChangeShapeType="1"/>
            </p:cNvSpPr>
            <p:nvPr/>
          </p:nvSpPr>
          <p:spPr bwMode="auto">
            <a:xfrm>
              <a:off x="768" y="1824"/>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1"/>
            <p:cNvSpPr>
              <a:spLocks noChangeShapeType="1"/>
            </p:cNvSpPr>
            <p:nvPr/>
          </p:nvSpPr>
          <p:spPr bwMode="auto">
            <a:xfrm>
              <a:off x="768" y="1968"/>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32"/>
            <p:cNvSpPr>
              <a:spLocks noChangeShapeType="1"/>
            </p:cNvSpPr>
            <p:nvPr/>
          </p:nvSpPr>
          <p:spPr bwMode="auto">
            <a:xfrm>
              <a:off x="768" y="2448"/>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3"/>
            <p:cNvSpPr>
              <a:spLocks noChangeShapeType="1"/>
            </p:cNvSpPr>
            <p:nvPr/>
          </p:nvSpPr>
          <p:spPr bwMode="auto">
            <a:xfrm>
              <a:off x="768" y="2592"/>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34"/>
            <p:cNvSpPr>
              <a:spLocks noChangeShapeType="1"/>
            </p:cNvSpPr>
            <p:nvPr/>
          </p:nvSpPr>
          <p:spPr bwMode="auto">
            <a:xfrm>
              <a:off x="432" y="2448"/>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35"/>
            <p:cNvSpPr>
              <a:spLocks noChangeShapeType="1"/>
            </p:cNvSpPr>
            <p:nvPr/>
          </p:nvSpPr>
          <p:spPr bwMode="auto">
            <a:xfrm>
              <a:off x="432" y="2592"/>
              <a:ext cx="9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36"/>
            <p:cNvSpPr txBox="1">
              <a:spLocks noChangeArrowheads="1"/>
            </p:cNvSpPr>
            <p:nvPr/>
          </p:nvSpPr>
          <p:spPr bwMode="auto">
            <a:xfrm>
              <a:off x="144" y="86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R</a:t>
              </a:r>
            </a:p>
          </p:txBody>
        </p:sp>
        <p:sp>
          <p:nvSpPr>
            <p:cNvPr id="20" name="Text Box 37"/>
            <p:cNvSpPr txBox="1">
              <a:spLocks noChangeArrowheads="1"/>
            </p:cNvSpPr>
            <p:nvPr/>
          </p:nvSpPr>
          <p:spPr bwMode="auto">
            <a:xfrm>
              <a:off x="144" y="12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R</a:t>
              </a:r>
            </a:p>
          </p:txBody>
        </p:sp>
        <p:sp>
          <p:nvSpPr>
            <p:cNvPr id="21" name="Text Box 38"/>
            <p:cNvSpPr txBox="1">
              <a:spLocks noChangeArrowheads="1"/>
            </p:cNvSpPr>
            <p:nvPr/>
          </p:nvSpPr>
          <p:spPr bwMode="auto">
            <a:xfrm>
              <a:off x="144" y="177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R</a:t>
              </a:r>
            </a:p>
          </p:txBody>
        </p:sp>
        <p:sp>
          <p:nvSpPr>
            <p:cNvPr id="22" name="Text Box 39"/>
            <p:cNvSpPr txBox="1">
              <a:spLocks noChangeArrowheads="1"/>
            </p:cNvSpPr>
            <p:nvPr/>
          </p:nvSpPr>
          <p:spPr bwMode="auto">
            <a:xfrm>
              <a:off x="144" y="2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R</a:t>
              </a:r>
            </a:p>
          </p:txBody>
        </p:sp>
        <p:sp>
          <p:nvSpPr>
            <p:cNvPr id="23" name="Text Box 40"/>
            <p:cNvSpPr txBox="1">
              <a:spLocks noChangeArrowheads="1"/>
            </p:cNvSpPr>
            <p:nvPr/>
          </p:nvSpPr>
          <p:spPr bwMode="auto">
            <a:xfrm>
              <a:off x="768" y="864"/>
              <a:ext cx="3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 S</a:t>
              </a:r>
            </a:p>
          </p:txBody>
        </p:sp>
        <p:sp>
          <p:nvSpPr>
            <p:cNvPr id="24" name="Text Box 41"/>
            <p:cNvSpPr txBox="1">
              <a:spLocks noChangeArrowheads="1"/>
            </p:cNvSpPr>
            <p:nvPr/>
          </p:nvSpPr>
          <p:spPr bwMode="auto">
            <a:xfrm>
              <a:off x="816" y="12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S</a:t>
              </a:r>
            </a:p>
          </p:txBody>
        </p:sp>
        <p:sp>
          <p:nvSpPr>
            <p:cNvPr id="25" name="Text Box 42"/>
            <p:cNvSpPr txBox="1">
              <a:spLocks noChangeArrowheads="1"/>
            </p:cNvSpPr>
            <p:nvPr/>
          </p:nvSpPr>
          <p:spPr bwMode="auto">
            <a:xfrm>
              <a:off x="864" y="177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S</a:t>
              </a:r>
            </a:p>
          </p:txBody>
        </p:sp>
        <p:sp>
          <p:nvSpPr>
            <p:cNvPr id="26" name="Text Box 43"/>
            <p:cNvSpPr txBox="1">
              <a:spLocks noChangeArrowheads="1"/>
            </p:cNvSpPr>
            <p:nvPr/>
          </p:nvSpPr>
          <p:spPr bwMode="auto">
            <a:xfrm>
              <a:off x="864" y="2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S</a:t>
              </a:r>
            </a:p>
          </p:txBody>
        </p:sp>
      </p:grpSp>
    </p:spTree>
    <p:extLst>
      <p:ext uri="{BB962C8B-B14F-4D97-AF65-F5344CB8AC3E}">
        <p14:creationId xmlns:p14="http://schemas.microsoft.com/office/powerpoint/2010/main" val="410599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t>Creating a Table with a Query</a:t>
            </a:r>
          </a:p>
        </p:txBody>
      </p:sp>
      <p:sp>
        <p:nvSpPr>
          <p:cNvPr id="27650" name="Rectangle 3"/>
          <p:cNvSpPr>
            <a:spLocks noGrp="1" noChangeArrowheads="1"/>
          </p:cNvSpPr>
          <p:nvPr>
            <p:ph type="body" idx="1"/>
          </p:nvPr>
        </p:nvSpPr>
        <p:spPr>
          <a:xfrm>
            <a:off x="457200" y="1719263"/>
            <a:ext cx="8229600" cy="2547937"/>
          </a:xfrm>
        </p:spPr>
        <p:txBody>
          <a:bodyPr/>
          <a:lstStyle/>
          <a:p>
            <a:pPr eaLnBrk="1" hangingPunct="1"/>
            <a:r>
              <a:rPr lang="en-US" dirty="0"/>
              <a:t>A make table query retrieves data from one or more tables, and then loads the result set into a new table. That new table can reside in the database that you have open, or you can create it in another database. </a:t>
            </a:r>
          </a:p>
        </p:txBody>
      </p:sp>
      <p:sp>
        <p:nvSpPr>
          <p:cNvPr id="27651" name="Slide Number Placeholder 4"/>
          <p:cNvSpPr>
            <a:spLocks noGrp="1"/>
          </p:cNvSpPr>
          <p:nvPr>
            <p:ph type="sldNum" sz="quarter" idx="12"/>
          </p:nvPr>
        </p:nvSpPr>
        <p:spPr>
          <a:noFill/>
        </p:spPr>
        <p:txBody>
          <a:bodyPr/>
          <a:lstStyle/>
          <a:p>
            <a:fld id="{2F9CFD82-AFF2-4DEC-B85F-4E8E4E7DB212}" type="slidenum">
              <a:rPr lang="en-US" altLang="en-US" smtClean="0"/>
              <a:pPr/>
              <a:t>9</a:t>
            </a:fld>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90</a:t>
            </a:fld>
            <a:endParaRPr lang="en-US"/>
          </a:p>
        </p:txBody>
      </p:sp>
      <p:grpSp>
        <p:nvGrpSpPr>
          <p:cNvPr id="5" name="Group 225"/>
          <p:cNvGrpSpPr>
            <a:grpSpLocks/>
          </p:cNvGrpSpPr>
          <p:nvPr/>
        </p:nvGrpSpPr>
        <p:grpSpPr bwMode="auto">
          <a:xfrm>
            <a:off x="304800" y="838200"/>
            <a:ext cx="8534400" cy="4438650"/>
            <a:chOff x="192" y="528"/>
            <a:chExt cx="5376" cy="2796"/>
          </a:xfrm>
        </p:grpSpPr>
        <p:sp>
          <p:nvSpPr>
            <p:cNvPr id="6" name="Text Box 2"/>
            <p:cNvSpPr txBox="1">
              <a:spLocks noChangeArrowheads="1"/>
            </p:cNvSpPr>
            <p:nvPr/>
          </p:nvSpPr>
          <p:spPr bwMode="auto">
            <a:xfrm>
              <a:off x="192" y="528"/>
              <a:ext cx="53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itchFamily="18" charset="0"/>
                </a:rPr>
                <a:t>Inner Joins</a:t>
              </a:r>
            </a:p>
          </p:txBody>
        </p:sp>
        <p:grpSp>
          <p:nvGrpSpPr>
            <p:cNvPr id="7" name="Group 106"/>
            <p:cNvGrpSpPr>
              <a:grpSpLocks/>
            </p:cNvGrpSpPr>
            <p:nvPr/>
          </p:nvGrpSpPr>
          <p:grpSpPr bwMode="auto">
            <a:xfrm>
              <a:off x="768" y="2352"/>
              <a:ext cx="240" cy="144"/>
              <a:chOff x="4848" y="3120"/>
              <a:chExt cx="240" cy="144"/>
            </a:xfrm>
          </p:grpSpPr>
          <p:grpSp>
            <p:nvGrpSpPr>
              <p:cNvPr id="77" name="Group 107"/>
              <p:cNvGrpSpPr>
                <a:grpSpLocks/>
              </p:cNvGrpSpPr>
              <p:nvPr/>
            </p:nvGrpSpPr>
            <p:grpSpPr bwMode="auto">
              <a:xfrm>
                <a:off x="4848" y="3120"/>
                <a:ext cx="240" cy="144"/>
                <a:chOff x="4848" y="2880"/>
                <a:chExt cx="384" cy="384"/>
              </a:xfrm>
            </p:grpSpPr>
            <p:sp>
              <p:nvSpPr>
                <p:cNvPr id="80" name="Line 108"/>
                <p:cNvSpPr>
                  <a:spLocks noChangeShapeType="1"/>
                </p:cNvSpPr>
                <p:nvPr/>
              </p:nvSpPr>
              <p:spPr bwMode="auto">
                <a:xfrm flipH="1">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1" name="Line 109"/>
                <p:cNvSpPr>
                  <a:spLocks noChangeShapeType="1"/>
                </p:cNvSpPr>
                <p:nvPr/>
              </p:nvSpPr>
              <p:spPr bwMode="auto">
                <a:xfrm>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78" name="Line 110"/>
              <p:cNvSpPr>
                <a:spLocks noChangeShapeType="1"/>
              </p:cNvSpPr>
              <p:nvPr/>
            </p:nvSpPr>
            <p:spPr bwMode="auto">
              <a:xfrm>
                <a:off x="508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9" name="Line 111"/>
              <p:cNvSpPr>
                <a:spLocks noChangeShapeType="1"/>
              </p:cNvSpPr>
              <p:nvPr/>
            </p:nvSpPr>
            <p:spPr bwMode="auto">
              <a:xfrm>
                <a:off x="484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10" name="Text Box 132"/>
            <p:cNvSpPr txBox="1">
              <a:spLocks noChangeArrowheads="1"/>
            </p:cNvSpPr>
            <p:nvPr/>
          </p:nvSpPr>
          <p:spPr bwMode="auto">
            <a:xfrm>
              <a:off x="480" y="225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itchFamily="18" charset="0"/>
                </a:rPr>
                <a:t>r1</a:t>
              </a:r>
            </a:p>
          </p:txBody>
        </p:sp>
        <p:sp>
          <p:nvSpPr>
            <p:cNvPr id="11" name="Text Box 135"/>
            <p:cNvSpPr txBox="1">
              <a:spLocks noChangeArrowheads="1"/>
            </p:cNvSpPr>
            <p:nvPr/>
          </p:nvSpPr>
          <p:spPr bwMode="auto">
            <a:xfrm>
              <a:off x="1056" y="22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sp>
          <p:nvSpPr>
            <p:cNvPr id="12" name="Text Box 138"/>
            <p:cNvSpPr txBox="1">
              <a:spLocks noChangeArrowheads="1"/>
            </p:cNvSpPr>
            <p:nvPr/>
          </p:nvSpPr>
          <p:spPr bwMode="auto">
            <a:xfrm>
              <a:off x="624" y="2496"/>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000" b="0" i="1" u="none" strike="noStrike" kern="0" cap="none" spc="0" normalizeH="0" baseline="0" noProof="0">
                  <a:ln>
                    <a:noFill/>
                  </a:ln>
                  <a:solidFill>
                    <a:srgbClr val="000000"/>
                  </a:solidFill>
                  <a:effectLst/>
                  <a:uLnTx/>
                  <a:uFillTx/>
                  <a:latin typeface="Times New Roman" pitchFamily="18" charset="0"/>
                </a:rPr>
                <a:t>B1=B2</a:t>
              </a:r>
            </a:p>
          </p:txBody>
        </p:sp>
        <p:grpSp>
          <p:nvGrpSpPr>
            <p:cNvPr id="13" name="Group 140"/>
            <p:cNvGrpSpPr>
              <a:grpSpLocks/>
            </p:cNvGrpSpPr>
            <p:nvPr/>
          </p:nvGrpSpPr>
          <p:grpSpPr bwMode="auto">
            <a:xfrm>
              <a:off x="1824" y="2687"/>
              <a:ext cx="960" cy="636"/>
              <a:chOff x="1248" y="1152"/>
              <a:chExt cx="960" cy="599"/>
            </a:xfrm>
          </p:grpSpPr>
          <p:sp>
            <p:nvSpPr>
              <p:cNvPr id="72" name="Rectangle 141"/>
              <p:cNvSpPr>
                <a:spLocks noChangeArrowheads="1"/>
              </p:cNvSpPr>
              <p:nvPr/>
            </p:nvSpPr>
            <p:spPr bwMode="auto">
              <a:xfrm>
                <a:off x="1248" y="1152"/>
                <a:ext cx="960" cy="599"/>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3" name="Line 142"/>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4" name="Line 143"/>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6" name="Line 145"/>
              <p:cNvSpPr>
                <a:spLocks noChangeShapeType="1"/>
              </p:cNvSpPr>
              <p:nvPr/>
            </p:nvSpPr>
            <p:spPr bwMode="auto">
              <a:xfrm>
                <a:off x="1728" y="1152"/>
                <a:ext cx="0" cy="599"/>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4" name="Group 146"/>
            <p:cNvGrpSpPr>
              <a:grpSpLocks/>
            </p:cNvGrpSpPr>
            <p:nvPr/>
          </p:nvGrpSpPr>
          <p:grpSpPr bwMode="auto">
            <a:xfrm>
              <a:off x="1968" y="2880"/>
              <a:ext cx="764" cy="250"/>
              <a:chOff x="1392" y="1108"/>
              <a:chExt cx="752" cy="217"/>
            </a:xfrm>
          </p:grpSpPr>
          <p:sp>
            <p:nvSpPr>
              <p:cNvPr id="70" name="Text Box 147"/>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71" name="Text Box 148"/>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5" name="Group 149"/>
            <p:cNvGrpSpPr>
              <a:grpSpLocks/>
            </p:cNvGrpSpPr>
            <p:nvPr/>
          </p:nvGrpSpPr>
          <p:grpSpPr bwMode="auto">
            <a:xfrm>
              <a:off x="1959" y="2688"/>
              <a:ext cx="783" cy="250"/>
              <a:chOff x="1392" y="1104"/>
              <a:chExt cx="783" cy="250"/>
            </a:xfrm>
          </p:grpSpPr>
          <p:sp>
            <p:nvSpPr>
              <p:cNvPr id="68" name="Text Box 150"/>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A</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9" name="Text Box 151"/>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7" name="Group 155"/>
            <p:cNvGrpSpPr>
              <a:grpSpLocks/>
            </p:cNvGrpSpPr>
            <p:nvPr/>
          </p:nvGrpSpPr>
          <p:grpSpPr bwMode="auto">
            <a:xfrm>
              <a:off x="1966" y="3070"/>
              <a:ext cx="764" cy="252"/>
              <a:chOff x="1392" y="1108"/>
              <a:chExt cx="753" cy="219"/>
            </a:xfrm>
          </p:grpSpPr>
          <p:sp>
            <p:nvSpPr>
              <p:cNvPr id="64" name="Text Box 156"/>
              <p:cNvSpPr txBox="1">
                <a:spLocks noChangeArrowheads="1"/>
              </p:cNvSpPr>
              <p:nvPr/>
            </p:nvSpPr>
            <p:spPr bwMode="auto">
              <a:xfrm>
                <a:off x="1392" y="1108"/>
                <a:ext cx="265"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rPr>
                  <a:t>a3</a:t>
                </a:r>
                <a:endParaRPr kumimoji="0" lang="en-US" altLang="en-US" sz="2400" b="0" i="0" u="none" strike="noStrike" kern="0" cap="none" spc="0" normalizeH="0" baseline="0" noProof="0" dirty="0">
                  <a:ln>
                    <a:noFill/>
                  </a:ln>
                  <a:solidFill>
                    <a:srgbClr val="000000"/>
                  </a:solidFill>
                  <a:effectLst/>
                  <a:uLnTx/>
                  <a:uFillTx/>
                  <a:latin typeface="Symbol" pitchFamily="18" charset="2"/>
                </a:endParaRPr>
              </a:p>
            </p:txBody>
          </p:sp>
          <p:sp>
            <p:nvSpPr>
              <p:cNvPr id="65" name="Text Box 157"/>
              <p:cNvSpPr txBox="1">
                <a:spLocks noChangeArrowheads="1"/>
              </p:cNvSpPr>
              <p:nvPr/>
            </p:nvSpPr>
            <p:spPr bwMode="auto">
              <a:xfrm>
                <a:off x="1872" y="1108"/>
                <a:ext cx="273"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dirty="0">
                  <a:ln>
                    <a:noFill/>
                  </a:ln>
                  <a:solidFill>
                    <a:srgbClr val="000000"/>
                  </a:solidFill>
                  <a:effectLst/>
                  <a:uLnTx/>
                  <a:uFillTx/>
                  <a:latin typeface="Symbol" pitchFamily="18" charset="2"/>
                </a:endParaRPr>
              </a:p>
            </p:txBody>
          </p:sp>
        </p:grpSp>
        <p:sp>
          <p:nvSpPr>
            <p:cNvPr id="18" name="Rectangle 159"/>
            <p:cNvSpPr>
              <a:spLocks noChangeArrowheads="1"/>
            </p:cNvSpPr>
            <p:nvPr/>
          </p:nvSpPr>
          <p:spPr bwMode="auto">
            <a:xfrm>
              <a:off x="2784" y="2688"/>
              <a:ext cx="384" cy="636"/>
            </a:xfrm>
            <a:prstGeom prst="rect">
              <a:avLst/>
            </a:prstGeom>
            <a:solidFill>
              <a:srgbClr val="DDDDDD"/>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9" name="Line 160"/>
            <p:cNvSpPr>
              <a:spLocks noChangeShapeType="1"/>
            </p:cNvSpPr>
            <p:nvPr/>
          </p:nvSpPr>
          <p:spPr bwMode="auto">
            <a:xfrm>
              <a:off x="2784" y="2893"/>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0" name="Line 181"/>
            <p:cNvSpPr>
              <a:spLocks noChangeShapeType="1"/>
            </p:cNvSpPr>
            <p:nvPr/>
          </p:nvSpPr>
          <p:spPr bwMode="auto">
            <a:xfrm>
              <a:off x="2784" y="3098"/>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2" name="Text Box 183"/>
            <p:cNvSpPr txBox="1">
              <a:spLocks noChangeArrowheads="1"/>
            </p:cNvSpPr>
            <p:nvPr/>
          </p:nvSpPr>
          <p:spPr bwMode="auto">
            <a:xfrm>
              <a:off x="2880" y="268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a:t>
              </a:r>
            </a:p>
          </p:txBody>
        </p:sp>
        <p:sp>
          <p:nvSpPr>
            <p:cNvPr id="23" name="Text Box 184"/>
            <p:cNvSpPr txBox="1">
              <a:spLocks noChangeArrowheads="1"/>
            </p:cNvSpPr>
            <p:nvPr/>
          </p:nvSpPr>
          <p:spPr bwMode="auto">
            <a:xfrm>
              <a:off x="2880" y="2880"/>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c1</a:t>
              </a:r>
            </a:p>
          </p:txBody>
        </p:sp>
        <p:sp>
          <p:nvSpPr>
            <p:cNvPr id="25" name="Text Box 186"/>
            <p:cNvSpPr txBox="1">
              <a:spLocks noChangeArrowheads="1"/>
            </p:cNvSpPr>
            <p:nvPr/>
          </p:nvSpPr>
          <p:spPr bwMode="auto">
            <a:xfrm>
              <a:off x="2880" y="3072"/>
              <a:ext cx="26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altLang="en-US" sz="2000" kern="0" dirty="0">
                  <a:solidFill>
                    <a:srgbClr val="000000"/>
                  </a:solidFill>
                  <a:latin typeface="Times New Roman" pitchFamily="18" charset="0"/>
                </a:rPr>
                <a:t>c3</a:t>
              </a:r>
              <a:endParaRPr kumimoji="0" lang="en-US" altLang="en-US" sz="2000" b="0" i="0" u="none" strike="noStrike" kern="0" cap="none" spc="0" normalizeH="0" baseline="0" noProof="0" dirty="0">
                <a:ln>
                  <a:noFill/>
                </a:ln>
                <a:solidFill>
                  <a:srgbClr val="000000"/>
                </a:solidFill>
                <a:effectLst/>
                <a:uLnTx/>
                <a:uFillTx/>
                <a:latin typeface="Times New Roman" pitchFamily="18" charset="0"/>
              </a:endParaRPr>
            </a:p>
          </p:txBody>
        </p:sp>
        <p:grpSp>
          <p:nvGrpSpPr>
            <p:cNvPr id="26" name="Group 187"/>
            <p:cNvGrpSpPr>
              <a:grpSpLocks/>
            </p:cNvGrpSpPr>
            <p:nvPr/>
          </p:nvGrpSpPr>
          <p:grpSpPr bwMode="auto">
            <a:xfrm>
              <a:off x="1632" y="912"/>
              <a:ext cx="2928" cy="1140"/>
              <a:chOff x="1632" y="912"/>
              <a:chExt cx="2928" cy="1140"/>
            </a:xfrm>
          </p:grpSpPr>
          <p:sp>
            <p:nvSpPr>
              <p:cNvPr id="27" name="Rectangle 188"/>
              <p:cNvSpPr>
                <a:spLocks noChangeArrowheads="1"/>
              </p:cNvSpPr>
              <p:nvPr/>
            </p:nvSpPr>
            <p:spPr bwMode="auto">
              <a:xfrm>
                <a:off x="1632" y="1200"/>
                <a:ext cx="960" cy="816"/>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8" name="Line 189"/>
              <p:cNvSpPr>
                <a:spLocks noChangeShapeType="1"/>
              </p:cNvSpPr>
              <p:nvPr/>
            </p:nvSpPr>
            <p:spPr bwMode="auto">
              <a:xfrm>
                <a:off x="1632" y="140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9" name="Line 190"/>
              <p:cNvSpPr>
                <a:spLocks noChangeShapeType="1"/>
              </p:cNvSpPr>
              <p:nvPr/>
            </p:nvSpPr>
            <p:spPr bwMode="auto">
              <a:xfrm>
                <a:off x="1632" y="160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0" name="Line 191"/>
              <p:cNvSpPr>
                <a:spLocks noChangeShapeType="1"/>
              </p:cNvSpPr>
              <p:nvPr/>
            </p:nvSpPr>
            <p:spPr bwMode="auto">
              <a:xfrm>
                <a:off x="1632" y="1812"/>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1" name="Line 192"/>
              <p:cNvSpPr>
                <a:spLocks noChangeShapeType="1"/>
              </p:cNvSpPr>
              <p:nvPr/>
            </p:nvSpPr>
            <p:spPr bwMode="auto">
              <a:xfrm>
                <a:off x="2112" y="1200"/>
                <a:ext cx="0" cy="8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nvGrpSpPr>
              <p:cNvPr id="32" name="Group 193"/>
              <p:cNvGrpSpPr>
                <a:grpSpLocks/>
              </p:cNvGrpSpPr>
              <p:nvPr/>
            </p:nvGrpSpPr>
            <p:grpSpPr bwMode="auto">
              <a:xfrm>
                <a:off x="1776" y="1392"/>
                <a:ext cx="764" cy="250"/>
                <a:chOff x="1392" y="1108"/>
                <a:chExt cx="752" cy="217"/>
              </a:xfrm>
            </p:grpSpPr>
            <p:sp>
              <p:nvSpPr>
                <p:cNvPr id="62" name="Text Box 194"/>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3" name="Text Box 195"/>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3" name="Group 196"/>
              <p:cNvGrpSpPr>
                <a:grpSpLocks/>
              </p:cNvGrpSpPr>
              <p:nvPr/>
            </p:nvGrpSpPr>
            <p:grpSpPr bwMode="auto">
              <a:xfrm>
                <a:off x="1767" y="1200"/>
                <a:ext cx="783" cy="250"/>
                <a:chOff x="1392" y="1104"/>
                <a:chExt cx="783" cy="250"/>
              </a:xfrm>
            </p:grpSpPr>
            <p:sp>
              <p:nvSpPr>
                <p:cNvPr id="60" name="Text Box 197"/>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A</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1" name="Text Box 198"/>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4" name="Group 199"/>
              <p:cNvGrpSpPr>
                <a:grpSpLocks/>
              </p:cNvGrpSpPr>
              <p:nvPr/>
            </p:nvGrpSpPr>
            <p:grpSpPr bwMode="auto">
              <a:xfrm>
                <a:off x="1776" y="1802"/>
                <a:ext cx="764" cy="250"/>
                <a:chOff x="1392" y="1108"/>
                <a:chExt cx="752" cy="217"/>
              </a:xfrm>
            </p:grpSpPr>
            <p:sp>
              <p:nvSpPr>
                <p:cNvPr id="58" name="Text Box 200"/>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9" name="Text Box 201"/>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5" name="Group 202"/>
              <p:cNvGrpSpPr>
                <a:grpSpLocks/>
              </p:cNvGrpSpPr>
              <p:nvPr/>
            </p:nvGrpSpPr>
            <p:grpSpPr bwMode="auto">
              <a:xfrm>
                <a:off x="1776" y="1584"/>
                <a:ext cx="764" cy="250"/>
                <a:chOff x="1392" y="1108"/>
                <a:chExt cx="752" cy="217"/>
              </a:xfrm>
            </p:grpSpPr>
            <p:sp>
              <p:nvSpPr>
                <p:cNvPr id="56" name="Text Box 203"/>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7" name="Text Box 204"/>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36" name="Text Box 205"/>
              <p:cNvSpPr txBox="1">
                <a:spLocks noChangeArrowheads="1"/>
              </p:cNvSpPr>
              <p:nvPr/>
            </p:nvSpPr>
            <p:spPr bwMode="auto">
              <a:xfrm>
                <a:off x="1632"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r1</a:t>
                </a:r>
              </a:p>
            </p:txBody>
          </p:sp>
          <p:grpSp>
            <p:nvGrpSpPr>
              <p:cNvPr id="37" name="Group 206"/>
              <p:cNvGrpSpPr>
                <a:grpSpLocks/>
              </p:cNvGrpSpPr>
              <p:nvPr/>
            </p:nvGrpSpPr>
            <p:grpSpPr bwMode="auto">
              <a:xfrm>
                <a:off x="3600" y="1200"/>
                <a:ext cx="960" cy="816"/>
                <a:chOff x="1248" y="1152"/>
                <a:chExt cx="960" cy="768"/>
              </a:xfrm>
            </p:grpSpPr>
            <p:sp>
              <p:nvSpPr>
                <p:cNvPr id="51" name="Rectangle 207"/>
                <p:cNvSpPr>
                  <a:spLocks noChangeArrowheads="1"/>
                </p:cNvSpPr>
                <p:nvPr/>
              </p:nvSpPr>
              <p:spPr bwMode="auto">
                <a:xfrm>
                  <a:off x="1248" y="1152"/>
                  <a:ext cx="960" cy="768"/>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2" name="Line 208"/>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3" name="Line 209"/>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4" name="Line 210"/>
                <p:cNvSpPr>
                  <a:spLocks noChangeShapeType="1"/>
                </p:cNvSpPr>
                <p:nvPr/>
              </p:nvSpPr>
              <p:spPr bwMode="auto">
                <a:xfrm>
                  <a:off x="1248" y="172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5" name="Line 211"/>
                <p:cNvSpPr>
                  <a:spLocks noChangeShapeType="1"/>
                </p:cNvSpPr>
                <p:nvPr/>
              </p:nvSpPr>
              <p:spPr bwMode="auto">
                <a:xfrm>
                  <a:off x="1728" y="1152"/>
                  <a:ext cx="0" cy="76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8" name="Group 212"/>
              <p:cNvGrpSpPr>
                <a:grpSpLocks/>
              </p:cNvGrpSpPr>
              <p:nvPr/>
            </p:nvGrpSpPr>
            <p:grpSpPr bwMode="auto">
              <a:xfrm>
                <a:off x="3744" y="1392"/>
                <a:ext cx="755" cy="250"/>
                <a:chOff x="1392" y="1108"/>
                <a:chExt cx="743" cy="217"/>
              </a:xfrm>
            </p:grpSpPr>
            <p:sp>
              <p:nvSpPr>
                <p:cNvPr id="49" name="Text Box 213"/>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0" name="Text Box 214"/>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9" name="Group 215"/>
              <p:cNvGrpSpPr>
                <a:grpSpLocks/>
              </p:cNvGrpSpPr>
              <p:nvPr/>
            </p:nvGrpSpPr>
            <p:grpSpPr bwMode="auto">
              <a:xfrm>
                <a:off x="3735" y="1200"/>
                <a:ext cx="703" cy="254"/>
                <a:chOff x="1392" y="1104"/>
                <a:chExt cx="703" cy="254"/>
              </a:xfrm>
            </p:grpSpPr>
            <p:sp>
              <p:nvSpPr>
                <p:cNvPr id="47" name="Text Box 216"/>
                <p:cNvSpPr txBox="1">
                  <a:spLocks noChangeArrowheads="1"/>
                </p:cNvSpPr>
                <p:nvPr/>
              </p:nvSpPr>
              <p:spPr bwMode="auto">
                <a:xfrm>
                  <a:off x="139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8" name="Text Box 217"/>
                <p:cNvSpPr txBox="1">
                  <a:spLocks noChangeArrowheads="1"/>
                </p:cNvSpPr>
                <p:nvPr/>
              </p:nvSpPr>
              <p:spPr bwMode="auto">
                <a:xfrm>
                  <a:off x="1872" y="110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0" name="Group 218"/>
              <p:cNvGrpSpPr>
                <a:grpSpLocks/>
              </p:cNvGrpSpPr>
              <p:nvPr/>
            </p:nvGrpSpPr>
            <p:grpSpPr bwMode="auto">
              <a:xfrm>
                <a:off x="3744" y="1802"/>
                <a:ext cx="755" cy="250"/>
                <a:chOff x="1392" y="1108"/>
                <a:chExt cx="743" cy="217"/>
              </a:xfrm>
            </p:grpSpPr>
            <p:sp>
              <p:nvSpPr>
                <p:cNvPr id="45" name="Text Box 219"/>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6" name="Text Box 220"/>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1" name="Group 221"/>
              <p:cNvGrpSpPr>
                <a:grpSpLocks/>
              </p:cNvGrpSpPr>
              <p:nvPr/>
            </p:nvGrpSpPr>
            <p:grpSpPr bwMode="auto">
              <a:xfrm>
                <a:off x="3744" y="1584"/>
                <a:ext cx="755" cy="250"/>
                <a:chOff x="1392" y="1108"/>
                <a:chExt cx="743" cy="217"/>
              </a:xfrm>
            </p:grpSpPr>
            <p:sp>
              <p:nvSpPr>
                <p:cNvPr id="43" name="Text Box 222"/>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4" name="Text Box 223"/>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42" name="Text Box 224"/>
              <p:cNvSpPr txBox="1">
                <a:spLocks noChangeArrowheads="1"/>
              </p:cNvSpPr>
              <p:nvPr/>
            </p:nvSpPr>
            <p:spPr bwMode="auto">
              <a:xfrm>
                <a:off x="3600"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grpSp>
      </p:grpSp>
    </p:spTree>
    <p:extLst>
      <p:ext uri="{BB962C8B-B14F-4D97-AF65-F5344CB8AC3E}">
        <p14:creationId xmlns:p14="http://schemas.microsoft.com/office/powerpoint/2010/main" val="2991087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91</a:t>
            </a:fld>
            <a:endParaRPr lang="en-US"/>
          </a:p>
        </p:txBody>
      </p:sp>
      <p:grpSp>
        <p:nvGrpSpPr>
          <p:cNvPr id="5" name="Group 225"/>
          <p:cNvGrpSpPr>
            <a:grpSpLocks/>
          </p:cNvGrpSpPr>
          <p:nvPr/>
        </p:nvGrpSpPr>
        <p:grpSpPr bwMode="auto">
          <a:xfrm>
            <a:off x="304800" y="838200"/>
            <a:ext cx="8534400" cy="4781550"/>
            <a:chOff x="192" y="528"/>
            <a:chExt cx="5376" cy="3012"/>
          </a:xfrm>
        </p:grpSpPr>
        <p:sp>
          <p:nvSpPr>
            <p:cNvPr id="6" name="Text Box 2"/>
            <p:cNvSpPr txBox="1">
              <a:spLocks noChangeArrowheads="1"/>
            </p:cNvSpPr>
            <p:nvPr/>
          </p:nvSpPr>
          <p:spPr bwMode="auto">
            <a:xfrm>
              <a:off x="192" y="528"/>
              <a:ext cx="53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Times New Roman" pitchFamily="18" charset="0"/>
                </a:rPr>
                <a:t>Left Outer Joins</a:t>
              </a:r>
            </a:p>
          </p:txBody>
        </p:sp>
        <p:grpSp>
          <p:nvGrpSpPr>
            <p:cNvPr id="7" name="Group 106"/>
            <p:cNvGrpSpPr>
              <a:grpSpLocks/>
            </p:cNvGrpSpPr>
            <p:nvPr/>
          </p:nvGrpSpPr>
          <p:grpSpPr bwMode="auto">
            <a:xfrm>
              <a:off x="768" y="2352"/>
              <a:ext cx="240" cy="144"/>
              <a:chOff x="4848" y="3120"/>
              <a:chExt cx="240" cy="144"/>
            </a:xfrm>
          </p:grpSpPr>
          <p:grpSp>
            <p:nvGrpSpPr>
              <p:cNvPr id="77" name="Group 107"/>
              <p:cNvGrpSpPr>
                <a:grpSpLocks/>
              </p:cNvGrpSpPr>
              <p:nvPr/>
            </p:nvGrpSpPr>
            <p:grpSpPr bwMode="auto">
              <a:xfrm>
                <a:off x="4848" y="3120"/>
                <a:ext cx="240" cy="144"/>
                <a:chOff x="4848" y="2880"/>
                <a:chExt cx="384" cy="384"/>
              </a:xfrm>
            </p:grpSpPr>
            <p:sp>
              <p:nvSpPr>
                <p:cNvPr id="80" name="Line 108"/>
                <p:cNvSpPr>
                  <a:spLocks noChangeShapeType="1"/>
                </p:cNvSpPr>
                <p:nvPr/>
              </p:nvSpPr>
              <p:spPr bwMode="auto">
                <a:xfrm flipH="1">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1" name="Line 109"/>
                <p:cNvSpPr>
                  <a:spLocks noChangeShapeType="1"/>
                </p:cNvSpPr>
                <p:nvPr/>
              </p:nvSpPr>
              <p:spPr bwMode="auto">
                <a:xfrm>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78" name="Line 110"/>
              <p:cNvSpPr>
                <a:spLocks noChangeShapeType="1"/>
              </p:cNvSpPr>
              <p:nvPr/>
            </p:nvSpPr>
            <p:spPr bwMode="auto">
              <a:xfrm>
                <a:off x="508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9" name="Line 111"/>
              <p:cNvSpPr>
                <a:spLocks noChangeShapeType="1"/>
              </p:cNvSpPr>
              <p:nvPr/>
            </p:nvSpPr>
            <p:spPr bwMode="auto">
              <a:xfrm>
                <a:off x="484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8" name="Line 124"/>
            <p:cNvSpPr>
              <a:spLocks noChangeShapeType="1"/>
            </p:cNvSpPr>
            <p:nvPr/>
          </p:nvSpPr>
          <p:spPr bwMode="auto">
            <a:xfrm>
              <a:off x="672" y="2352"/>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9" name="Line 125"/>
            <p:cNvSpPr>
              <a:spLocks noChangeShapeType="1"/>
            </p:cNvSpPr>
            <p:nvPr/>
          </p:nvSpPr>
          <p:spPr bwMode="auto">
            <a:xfrm>
              <a:off x="672" y="2496"/>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0" name="Text Box 132"/>
            <p:cNvSpPr txBox="1">
              <a:spLocks noChangeArrowheads="1"/>
            </p:cNvSpPr>
            <p:nvPr/>
          </p:nvSpPr>
          <p:spPr bwMode="auto">
            <a:xfrm>
              <a:off x="384" y="225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r1</a:t>
              </a:r>
            </a:p>
          </p:txBody>
        </p:sp>
        <p:sp>
          <p:nvSpPr>
            <p:cNvPr id="11" name="Text Box 135"/>
            <p:cNvSpPr txBox="1">
              <a:spLocks noChangeArrowheads="1"/>
            </p:cNvSpPr>
            <p:nvPr/>
          </p:nvSpPr>
          <p:spPr bwMode="auto">
            <a:xfrm>
              <a:off x="1056" y="22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sp>
          <p:nvSpPr>
            <p:cNvPr id="12" name="Text Box 138"/>
            <p:cNvSpPr txBox="1">
              <a:spLocks noChangeArrowheads="1"/>
            </p:cNvSpPr>
            <p:nvPr/>
          </p:nvSpPr>
          <p:spPr bwMode="auto">
            <a:xfrm>
              <a:off x="624" y="2496"/>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000" b="0" i="1" u="none" strike="noStrike" kern="0" cap="none" spc="0" normalizeH="0" baseline="0" noProof="0">
                  <a:ln>
                    <a:noFill/>
                  </a:ln>
                  <a:solidFill>
                    <a:srgbClr val="000000"/>
                  </a:solidFill>
                  <a:effectLst/>
                  <a:uLnTx/>
                  <a:uFillTx/>
                  <a:latin typeface="Times New Roman" pitchFamily="18" charset="0"/>
                </a:rPr>
                <a:t>B1=B2</a:t>
              </a:r>
            </a:p>
          </p:txBody>
        </p:sp>
        <p:grpSp>
          <p:nvGrpSpPr>
            <p:cNvPr id="13" name="Group 140"/>
            <p:cNvGrpSpPr>
              <a:grpSpLocks/>
            </p:cNvGrpSpPr>
            <p:nvPr/>
          </p:nvGrpSpPr>
          <p:grpSpPr bwMode="auto">
            <a:xfrm>
              <a:off x="1824" y="2688"/>
              <a:ext cx="960" cy="816"/>
              <a:chOff x="1248" y="1152"/>
              <a:chExt cx="960" cy="768"/>
            </a:xfrm>
          </p:grpSpPr>
          <p:sp>
            <p:nvSpPr>
              <p:cNvPr id="72" name="Rectangle 141"/>
              <p:cNvSpPr>
                <a:spLocks noChangeArrowheads="1"/>
              </p:cNvSpPr>
              <p:nvPr/>
            </p:nvSpPr>
            <p:spPr bwMode="auto">
              <a:xfrm>
                <a:off x="1248" y="1152"/>
                <a:ext cx="960" cy="768"/>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3" name="Line 142"/>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4" name="Line 143"/>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5" name="Line 144"/>
              <p:cNvSpPr>
                <a:spLocks noChangeShapeType="1"/>
              </p:cNvSpPr>
              <p:nvPr/>
            </p:nvSpPr>
            <p:spPr bwMode="auto">
              <a:xfrm>
                <a:off x="1248" y="172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6" name="Line 145"/>
              <p:cNvSpPr>
                <a:spLocks noChangeShapeType="1"/>
              </p:cNvSpPr>
              <p:nvPr/>
            </p:nvSpPr>
            <p:spPr bwMode="auto">
              <a:xfrm>
                <a:off x="1728" y="1152"/>
                <a:ext cx="0" cy="76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4" name="Group 146"/>
            <p:cNvGrpSpPr>
              <a:grpSpLocks/>
            </p:cNvGrpSpPr>
            <p:nvPr/>
          </p:nvGrpSpPr>
          <p:grpSpPr bwMode="auto">
            <a:xfrm>
              <a:off x="1968" y="2880"/>
              <a:ext cx="764" cy="250"/>
              <a:chOff x="1392" y="1108"/>
              <a:chExt cx="752" cy="217"/>
            </a:xfrm>
          </p:grpSpPr>
          <p:sp>
            <p:nvSpPr>
              <p:cNvPr id="70" name="Text Box 147"/>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71" name="Text Box 148"/>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5" name="Group 149"/>
            <p:cNvGrpSpPr>
              <a:grpSpLocks/>
            </p:cNvGrpSpPr>
            <p:nvPr/>
          </p:nvGrpSpPr>
          <p:grpSpPr bwMode="auto">
            <a:xfrm>
              <a:off x="1959" y="2688"/>
              <a:ext cx="783" cy="250"/>
              <a:chOff x="1392" y="1104"/>
              <a:chExt cx="783" cy="250"/>
            </a:xfrm>
          </p:grpSpPr>
          <p:sp>
            <p:nvSpPr>
              <p:cNvPr id="68" name="Text Box 150"/>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A</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9" name="Text Box 151"/>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6" name="Group 152"/>
            <p:cNvGrpSpPr>
              <a:grpSpLocks/>
            </p:cNvGrpSpPr>
            <p:nvPr/>
          </p:nvGrpSpPr>
          <p:grpSpPr bwMode="auto">
            <a:xfrm>
              <a:off x="1968" y="3290"/>
              <a:ext cx="764" cy="250"/>
              <a:chOff x="1392" y="1108"/>
              <a:chExt cx="752" cy="217"/>
            </a:xfrm>
          </p:grpSpPr>
          <p:sp>
            <p:nvSpPr>
              <p:cNvPr id="66" name="Text Box 153"/>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7" name="Text Box 154"/>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7" name="Group 155"/>
            <p:cNvGrpSpPr>
              <a:grpSpLocks/>
            </p:cNvGrpSpPr>
            <p:nvPr/>
          </p:nvGrpSpPr>
          <p:grpSpPr bwMode="auto">
            <a:xfrm>
              <a:off x="1968" y="3072"/>
              <a:ext cx="764" cy="250"/>
              <a:chOff x="1392" y="1108"/>
              <a:chExt cx="752" cy="217"/>
            </a:xfrm>
          </p:grpSpPr>
          <p:sp>
            <p:nvSpPr>
              <p:cNvPr id="64" name="Text Box 156"/>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5" name="Text Box 157"/>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18" name="Rectangle 159"/>
            <p:cNvSpPr>
              <a:spLocks noChangeArrowheads="1"/>
            </p:cNvSpPr>
            <p:nvPr/>
          </p:nvSpPr>
          <p:spPr bwMode="auto">
            <a:xfrm>
              <a:off x="2784" y="2688"/>
              <a:ext cx="384" cy="816"/>
            </a:xfrm>
            <a:prstGeom prst="rect">
              <a:avLst/>
            </a:prstGeom>
            <a:solidFill>
              <a:srgbClr val="DDDDDD"/>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9" name="Line 160"/>
            <p:cNvSpPr>
              <a:spLocks noChangeShapeType="1"/>
            </p:cNvSpPr>
            <p:nvPr/>
          </p:nvSpPr>
          <p:spPr bwMode="auto">
            <a:xfrm>
              <a:off x="2784" y="2893"/>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0" name="Line 181"/>
            <p:cNvSpPr>
              <a:spLocks noChangeShapeType="1"/>
            </p:cNvSpPr>
            <p:nvPr/>
          </p:nvSpPr>
          <p:spPr bwMode="auto">
            <a:xfrm>
              <a:off x="2784" y="3098"/>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1" name="Line 182"/>
            <p:cNvSpPr>
              <a:spLocks noChangeShapeType="1"/>
            </p:cNvSpPr>
            <p:nvPr/>
          </p:nvSpPr>
          <p:spPr bwMode="auto">
            <a:xfrm>
              <a:off x="2784" y="3299"/>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2" name="Text Box 183"/>
            <p:cNvSpPr txBox="1">
              <a:spLocks noChangeArrowheads="1"/>
            </p:cNvSpPr>
            <p:nvPr/>
          </p:nvSpPr>
          <p:spPr bwMode="auto">
            <a:xfrm>
              <a:off x="2880" y="268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a:t>
              </a:r>
            </a:p>
          </p:txBody>
        </p:sp>
        <p:sp>
          <p:nvSpPr>
            <p:cNvPr id="23" name="Text Box 184"/>
            <p:cNvSpPr txBox="1">
              <a:spLocks noChangeArrowheads="1"/>
            </p:cNvSpPr>
            <p:nvPr/>
          </p:nvSpPr>
          <p:spPr bwMode="auto">
            <a:xfrm>
              <a:off x="2880" y="2880"/>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c1</a:t>
              </a:r>
            </a:p>
          </p:txBody>
        </p:sp>
        <p:sp>
          <p:nvSpPr>
            <p:cNvPr id="24" name="Text Box 185"/>
            <p:cNvSpPr txBox="1">
              <a:spLocks noChangeArrowheads="1"/>
            </p:cNvSpPr>
            <p:nvPr/>
          </p:nvSpPr>
          <p:spPr bwMode="auto">
            <a:xfrm>
              <a:off x="2867" y="3290"/>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c3</a:t>
              </a:r>
            </a:p>
          </p:txBody>
        </p:sp>
        <p:sp>
          <p:nvSpPr>
            <p:cNvPr id="25" name="Text Box 186"/>
            <p:cNvSpPr txBox="1">
              <a:spLocks noChangeArrowheads="1"/>
            </p:cNvSpPr>
            <p:nvPr/>
          </p:nvSpPr>
          <p:spPr bwMode="auto">
            <a:xfrm>
              <a:off x="2797" y="3072"/>
              <a:ext cx="3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null</a:t>
              </a:r>
            </a:p>
          </p:txBody>
        </p:sp>
        <p:grpSp>
          <p:nvGrpSpPr>
            <p:cNvPr id="26" name="Group 187"/>
            <p:cNvGrpSpPr>
              <a:grpSpLocks/>
            </p:cNvGrpSpPr>
            <p:nvPr/>
          </p:nvGrpSpPr>
          <p:grpSpPr bwMode="auto">
            <a:xfrm>
              <a:off x="1632" y="912"/>
              <a:ext cx="2928" cy="1140"/>
              <a:chOff x="1632" y="912"/>
              <a:chExt cx="2928" cy="1140"/>
            </a:xfrm>
          </p:grpSpPr>
          <p:sp>
            <p:nvSpPr>
              <p:cNvPr id="27" name="Rectangle 188"/>
              <p:cNvSpPr>
                <a:spLocks noChangeArrowheads="1"/>
              </p:cNvSpPr>
              <p:nvPr/>
            </p:nvSpPr>
            <p:spPr bwMode="auto">
              <a:xfrm>
                <a:off x="1632" y="1200"/>
                <a:ext cx="960" cy="816"/>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8" name="Line 189"/>
              <p:cNvSpPr>
                <a:spLocks noChangeShapeType="1"/>
              </p:cNvSpPr>
              <p:nvPr/>
            </p:nvSpPr>
            <p:spPr bwMode="auto">
              <a:xfrm>
                <a:off x="1632" y="140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9" name="Line 190"/>
              <p:cNvSpPr>
                <a:spLocks noChangeShapeType="1"/>
              </p:cNvSpPr>
              <p:nvPr/>
            </p:nvSpPr>
            <p:spPr bwMode="auto">
              <a:xfrm>
                <a:off x="1632" y="160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0" name="Line 191"/>
              <p:cNvSpPr>
                <a:spLocks noChangeShapeType="1"/>
              </p:cNvSpPr>
              <p:nvPr/>
            </p:nvSpPr>
            <p:spPr bwMode="auto">
              <a:xfrm>
                <a:off x="1632" y="1812"/>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1" name="Line 192"/>
              <p:cNvSpPr>
                <a:spLocks noChangeShapeType="1"/>
              </p:cNvSpPr>
              <p:nvPr/>
            </p:nvSpPr>
            <p:spPr bwMode="auto">
              <a:xfrm>
                <a:off x="2112" y="1200"/>
                <a:ext cx="0" cy="8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nvGrpSpPr>
              <p:cNvPr id="32" name="Group 193"/>
              <p:cNvGrpSpPr>
                <a:grpSpLocks/>
              </p:cNvGrpSpPr>
              <p:nvPr/>
            </p:nvGrpSpPr>
            <p:grpSpPr bwMode="auto">
              <a:xfrm>
                <a:off x="1776" y="1392"/>
                <a:ext cx="764" cy="250"/>
                <a:chOff x="1392" y="1108"/>
                <a:chExt cx="752" cy="217"/>
              </a:xfrm>
            </p:grpSpPr>
            <p:sp>
              <p:nvSpPr>
                <p:cNvPr id="62" name="Text Box 194"/>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3" name="Text Box 195"/>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3" name="Group 196"/>
              <p:cNvGrpSpPr>
                <a:grpSpLocks/>
              </p:cNvGrpSpPr>
              <p:nvPr/>
            </p:nvGrpSpPr>
            <p:grpSpPr bwMode="auto">
              <a:xfrm>
                <a:off x="1767" y="1200"/>
                <a:ext cx="783" cy="250"/>
                <a:chOff x="1392" y="1104"/>
                <a:chExt cx="783" cy="250"/>
              </a:xfrm>
            </p:grpSpPr>
            <p:sp>
              <p:nvSpPr>
                <p:cNvPr id="60" name="Text Box 197"/>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A</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1" name="Text Box 198"/>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4" name="Group 199"/>
              <p:cNvGrpSpPr>
                <a:grpSpLocks/>
              </p:cNvGrpSpPr>
              <p:nvPr/>
            </p:nvGrpSpPr>
            <p:grpSpPr bwMode="auto">
              <a:xfrm>
                <a:off x="1776" y="1802"/>
                <a:ext cx="764" cy="250"/>
                <a:chOff x="1392" y="1108"/>
                <a:chExt cx="752" cy="217"/>
              </a:xfrm>
            </p:grpSpPr>
            <p:sp>
              <p:nvSpPr>
                <p:cNvPr id="58" name="Text Box 200"/>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9" name="Text Box 201"/>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5" name="Group 202"/>
              <p:cNvGrpSpPr>
                <a:grpSpLocks/>
              </p:cNvGrpSpPr>
              <p:nvPr/>
            </p:nvGrpSpPr>
            <p:grpSpPr bwMode="auto">
              <a:xfrm>
                <a:off x="1776" y="1584"/>
                <a:ext cx="764" cy="250"/>
                <a:chOff x="1392" y="1108"/>
                <a:chExt cx="752" cy="217"/>
              </a:xfrm>
            </p:grpSpPr>
            <p:sp>
              <p:nvSpPr>
                <p:cNvPr id="56" name="Text Box 203"/>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7" name="Text Box 204"/>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36" name="Text Box 205"/>
              <p:cNvSpPr txBox="1">
                <a:spLocks noChangeArrowheads="1"/>
              </p:cNvSpPr>
              <p:nvPr/>
            </p:nvSpPr>
            <p:spPr bwMode="auto">
              <a:xfrm>
                <a:off x="1632"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r1</a:t>
                </a:r>
              </a:p>
            </p:txBody>
          </p:sp>
          <p:grpSp>
            <p:nvGrpSpPr>
              <p:cNvPr id="37" name="Group 206"/>
              <p:cNvGrpSpPr>
                <a:grpSpLocks/>
              </p:cNvGrpSpPr>
              <p:nvPr/>
            </p:nvGrpSpPr>
            <p:grpSpPr bwMode="auto">
              <a:xfrm>
                <a:off x="3600" y="1200"/>
                <a:ext cx="960" cy="816"/>
                <a:chOff x="1248" y="1152"/>
                <a:chExt cx="960" cy="768"/>
              </a:xfrm>
            </p:grpSpPr>
            <p:sp>
              <p:nvSpPr>
                <p:cNvPr id="51" name="Rectangle 207"/>
                <p:cNvSpPr>
                  <a:spLocks noChangeArrowheads="1"/>
                </p:cNvSpPr>
                <p:nvPr/>
              </p:nvSpPr>
              <p:spPr bwMode="auto">
                <a:xfrm>
                  <a:off x="1248" y="1152"/>
                  <a:ext cx="960" cy="768"/>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2" name="Line 208"/>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3" name="Line 209"/>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4" name="Line 210"/>
                <p:cNvSpPr>
                  <a:spLocks noChangeShapeType="1"/>
                </p:cNvSpPr>
                <p:nvPr/>
              </p:nvSpPr>
              <p:spPr bwMode="auto">
                <a:xfrm>
                  <a:off x="1248" y="172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5" name="Line 211"/>
                <p:cNvSpPr>
                  <a:spLocks noChangeShapeType="1"/>
                </p:cNvSpPr>
                <p:nvPr/>
              </p:nvSpPr>
              <p:spPr bwMode="auto">
                <a:xfrm>
                  <a:off x="1728" y="1152"/>
                  <a:ext cx="0" cy="76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8" name="Group 212"/>
              <p:cNvGrpSpPr>
                <a:grpSpLocks/>
              </p:cNvGrpSpPr>
              <p:nvPr/>
            </p:nvGrpSpPr>
            <p:grpSpPr bwMode="auto">
              <a:xfrm>
                <a:off x="3744" y="1392"/>
                <a:ext cx="755" cy="250"/>
                <a:chOff x="1392" y="1108"/>
                <a:chExt cx="743" cy="217"/>
              </a:xfrm>
            </p:grpSpPr>
            <p:sp>
              <p:nvSpPr>
                <p:cNvPr id="49" name="Text Box 213"/>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0" name="Text Box 214"/>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9" name="Group 215"/>
              <p:cNvGrpSpPr>
                <a:grpSpLocks/>
              </p:cNvGrpSpPr>
              <p:nvPr/>
            </p:nvGrpSpPr>
            <p:grpSpPr bwMode="auto">
              <a:xfrm>
                <a:off x="3735" y="1200"/>
                <a:ext cx="703" cy="254"/>
                <a:chOff x="1392" y="1104"/>
                <a:chExt cx="703" cy="254"/>
              </a:xfrm>
            </p:grpSpPr>
            <p:sp>
              <p:nvSpPr>
                <p:cNvPr id="47" name="Text Box 216"/>
                <p:cNvSpPr txBox="1">
                  <a:spLocks noChangeArrowheads="1"/>
                </p:cNvSpPr>
                <p:nvPr/>
              </p:nvSpPr>
              <p:spPr bwMode="auto">
                <a:xfrm>
                  <a:off x="139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8" name="Text Box 217"/>
                <p:cNvSpPr txBox="1">
                  <a:spLocks noChangeArrowheads="1"/>
                </p:cNvSpPr>
                <p:nvPr/>
              </p:nvSpPr>
              <p:spPr bwMode="auto">
                <a:xfrm>
                  <a:off x="1872" y="110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0" name="Group 218"/>
              <p:cNvGrpSpPr>
                <a:grpSpLocks/>
              </p:cNvGrpSpPr>
              <p:nvPr/>
            </p:nvGrpSpPr>
            <p:grpSpPr bwMode="auto">
              <a:xfrm>
                <a:off x="3744" y="1802"/>
                <a:ext cx="755" cy="250"/>
                <a:chOff x="1392" y="1108"/>
                <a:chExt cx="743" cy="217"/>
              </a:xfrm>
            </p:grpSpPr>
            <p:sp>
              <p:nvSpPr>
                <p:cNvPr id="45" name="Text Box 219"/>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6" name="Text Box 220"/>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1" name="Group 221"/>
              <p:cNvGrpSpPr>
                <a:grpSpLocks/>
              </p:cNvGrpSpPr>
              <p:nvPr/>
            </p:nvGrpSpPr>
            <p:grpSpPr bwMode="auto">
              <a:xfrm>
                <a:off x="3744" y="1584"/>
                <a:ext cx="755" cy="250"/>
                <a:chOff x="1392" y="1108"/>
                <a:chExt cx="743" cy="217"/>
              </a:xfrm>
            </p:grpSpPr>
            <p:sp>
              <p:nvSpPr>
                <p:cNvPr id="43" name="Text Box 222"/>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4" name="Text Box 223"/>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42" name="Text Box 224"/>
              <p:cNvSpPr txBox="1">
                <a:spLocks noChangeArrowheads="1"/>
              </p:cNvSpPr>
              <p:nvPr/>
            </p:nvSpPr>
            <p:spPr bwMode="auto">
              <a:xfrm>
                <a:off x="3600"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grpSp>
      </p:grpSp>
    </p:spTree>
    <p:extLst>
      <p:ext uri="{BB962C8B-B14F-4D97-AF65-F5344CB8AC3E}">
        <p14:creationId xmlns:p14="http://schemas.microsoft.com/office/powerpoint/2010/main" val="1811998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92</a:t>
            </a:fld>
            <a:endParaRPr lang="en-US"/>
          </a:p>
        </p:txBody>
      </p:sp>
      <p:grpSp>
        <p:nvGrpSpPr>
          <p:cNvPr id="5" name="Group 1127"/>
          <p:cNvGrpSpPr>
            <a:grpSpLocks/>
          </p:cNvGrpSpPr>
          <p:nvPr/>
        </p:nvGrpSpPr>
        <p:grpSpPr bwMode="auto">
          <a:xfrm>
            <a:off x="609600" y="3810000"/>
            <a:ext cx="1600200" cy="457200"/>
            <a:chOff x="240" y="1728"/>
            <a:chExt cx="1008" cy="288"/>
          </a:xfrm>
        </p:grpSpPr>
        <p:grpSp>
          <p:nvGrpSpPr>
            <p:cNvPr id="6" name="Group 1032"/>
            <p:cNvGrpSpPr>
              <a:grpSpLocks/>
            </p:cNvGrpSpPr>
            <p:nvPr/>
          </p:nvGrpSpPr>
          <p:grpSpPr bwMode="auto">
            <a:xfrm>
              <a:off x="528" y="1824"/>
              <a:ext cx="240" cy="144"/>
              <a:chOff x="4848" y="3120"/>
              <a:chExt cx="240" cy="144"/>
            </a:xfrm>
          </p:grpSpPr>
          <p:grpSp>
            <p:nvGrpSpPr>
              <p:cNvPr id="11" name="Group 1033"/>
              <p:cNvGrpSpPr>
                <a:grpSpLocks/>
              </p:cNvGrpSpPr>
              <p:nvPr/>
            </p:nvGrpSpPr>
            <p:grpSpPr bwMode="auto">
              <a:xfrm>
                <a:off x="4848" y="3120"/>
                <a:ext cx="240" cy="144"/>
                <a:chOff x="4848" y="2880"/>
                <a:chExt cx="384" cy="384"/>
              </a:xfrm>
            </p:grpSpPr>
            <p:sp>
              <p:nvSpPr>
                <p:cNvPr id="14" name="Line 1034"/>
                <p:cNvSpPr>
                  <a:spLocks noChangeShapeType="1"/>
                </p:cNvSpPr>
                <p:nvPr/>
              </p:nvSpPr>
              <p:spPr bwMode="auto">
                <a:xfrm flipH="1">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5" name="Line 1035"/>
                <p:cNvSpPr>
                  <a:spLocks noChangeShapeType="1"/>
                </p:cNvSpPr>
                <p:nvPr/>
              </p:nvSpPr>
              <p:spPr bwMode="auto">
                <a:xfrm>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12" name="Line 1036"/>
              <p:cNvSpPr>
                <a:spLocks noChangeShapeType="1"/>
              </p:cNvSpPr>
              <p:nvPr/>
            </p:nvSpPr>
            <p:spPr bwMode="auto">
              <a:xfrm>
                <a:off x="508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3" name="Line 1037"/>
              <p:cNvSpPr>
                <a:spLocks noChangeShapeType="1"/>
              </p:cNvSpPr>
              <p:nvPr/>
            </p:nvSpPr>
            <p:spPr bwMode="auto">
              <a:xfrm>
                <a:off x="484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7" name="Line 1046"/>
            <p:cNvSpPr>
              <a:spLocks noChangeShapeType="1"/>
            </p:cNvSpPr>
            <p:nvPr/>
          </p:nvSpPr>
          <p:spPr bwMode="auto">
            <a:xfrm>
              <a:off x="768" y="1824"/>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 name="Line 1047"/>
            <p:cNvSpPr>
              <a:spLocks noChangeShapeType="1"/>
            </p:cNvSpPr>
            <p:nvPr/>
          </p:nvSpPr>
          <p:spPr bwMode="auto">
            <a:xfrm>
              <a:off x="768" y="1968"/>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9" name="Text Box 1053"/>
            <p:cNvSpPr txBox="1">
              <a:spLocks noChangeArrowheads="1"/>
            </p:cNvSpPr>
            <p:nvPr/>
          </p:nvSpPr>
          <p:spPr bwMode="auto">
            <a:xfrm>
              <a:off x="240" y="172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r1</a:t>
              </a:r>
            </a:p>
          </p:txBody>
        </p:sp>
        <p:sp>
          <p:nvSpPr>
            <p:cNvPr id="10" name="Text Box 1056"/>
            <p:cNvSpPr txBox="1">
              <a:spLocks noChangeArrowheads="1"/>
            </p:cNvSpPr>
            <p:nvPr/>
          </p:nvSpPr>
          <p:spPr bwMode="auto">
            <a:xfrm>
              <a:off x="912" y="172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grpSp>
      <p:grpSp>
        <p:nvGrpSpPr>
          <p:cNvPr id="16" name="Group 1129"/>
          <p:cNvGrpSpPr>
            <a:grpSpLocks/>
          </p:cNvGrpSpPr>
          <p:nvPr/>
        </p:nvGrpSpPr>
        <p:grpSpPr bwMode="auto">
          <a:xfrm>
            <a:off x="2590800" y="1447800"/>
            <a:ext cx="4648200" cy="1809750"/>
            <a:chOff x="1632" y="912"/>
            <a:chExt cx="2928" cy="1140"/>
          </a:xfrm>
        </p:grpSpPr>
        <p:sp>
          <p:nvSpPr>
            <p:cNvPr id="17" name="Rectangle 1060"/>
            <p:cNvSpPr>
              <a:spLocks noChangeArrowheads="1"/>
            </p:cNvSpPr>
            <p:nvPr/>
          </p:nvSpPr>
          <p:spPr bwMode="auto">
            <a:xfrm>
              <a:off x="1632" y="1200"/>
              <a:ext cx="960" cy="816"/>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8" name="Line 1061"/>
            <p:cNvSpPr>
              <a:spLocks noChangeShapeType="1"/>
            </p:cNvSpPr>
            <p:nvPr/>
          </p:nvSpPr>
          <p:spPr bwMode="auto">
            <a:xfrm>
              <a:off x="1632" y="140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9" name="Line 1062"/>
            <p:cNvSpPr>
              <a:spLocks noChangeShapeType="1"/>
            </p:cNvSpPr>
            <p:nvPr/>
          </p:nvSpPr>
          <p:spPr bwMode="auto">
            <a:xfrm>
              <a:off x="1632" y="160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0" name="Line 1063"/>
            <p:cNvSpPr>
              <a:spLocks noChangeShapeType="1"/>
            </p:cNvSpPr>
            <p:nvPr/>
          </p:nvSpPr>
          <p:spPr bwMode="auto">
            <a:xfrm>
              <a:off x="1632" y="1812"/>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1" name="Line 1064"/>
            <p:cNvSpPr>
              <a:spLocks noChangeShapeType="1"/>
            </p:cNvSpPr>
            <p:nvPr/>
          </p:nvSpPr>
          <p:spPr bwMode="auto">
            <a:xfrm>
              <a:off x="2112" y="1200"/>
              <a:ext cx="0" cy="8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nvGrpSpPr>
            <p:cNvPr id="22" name="Group 1065"/>
            <p:cNvGrpSpPr>
              <a:grpSpLocks/>
            </p:cNvGrpSpPr>
            <p:nvPr/>
          </p:nvGrpSpPr>
          <p:grpSpPr bwMode="auto">
            <a:xfrm>
              <a:off x="1776" y="1392"/>
              <a:ext cx="764" cy="250"/>
              <a:chOff x="1392" y="1108"/>
              <a:chExt cx="752" cy="217"/>
            </a:xfrm>
          </p:grpSpPr>
          <p:sp>
            <p:nvSpPr>
              <p:cNvPr id="52" name="Text Box 1066"/>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3" name="Text Box 1067"/>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23" name="Group 1068"/>
            <p:cNvGrpSpPr>
              <a:grpSpLocks/>
            </p:cNvGrpSpPr>
            <p:nvPr/>
          </p:nvGrpSpPr>
          <p:grpSpPr bwMode="auto">
            <a:xfrm>
              <a:off x="1767" y="1200"/>
              <a:ext cx="783" cy="250"/>
              <a:chOff x="1392" y="1104"/>
              <a:chExt cx="783" cy="250"/>
            </a:xfrm>
          </p:grpSpPr>
          <p:sp>
            <p:nvSpPr>
              <p:cNvPr id="50" name="Text Box 1069"/>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A</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1" name="Text Box 1070"/>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24" name="Group 1071"/>
            <p:cNvGrpSpPr>
              <a:grpSpLocks/>
            </p:cNvGrpSpPr>
            <p:nvPr/>
          </p:nvGrpSpPr>
          <p:grpSpPr bwMode="auto">
            <a:xfrm>
              <a:off x="1776" y="1802"/>
              <a:ext cx="764" cy="250"/>
              <a:chOff x="1392" y="1108"/>
              <a:chExt cx="752" cy="217"/>
            </a:xfrm>
          </p:grpSpPr>
          <p:sp>
            <p:nvSpPr>
              <p:cNvPr id="48" name="Text Box 1072"/>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9" name="Text Box 1073"/>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25" name="Group 1074"/>
            <p:cNvGrpSpPr>
              <a:grpSpLocks/>
            </p:cNvGrpSpPr>
            <p:nvPr/>
          </p:nvGrpSpPr>
          <p:grpSpPr bwMode="auto">
            <a:xfrm>
              <a:off x="1776" y="1584"/>
              <a:ext cx="764" cy="250"/>
              <a:chOff x="1392" y="1108"/>
              <a:chExt cx="752" cy="217"/>
            </a:xfrm>
          </p:grpSpPr>
          <p:sp>
            <p:nvSpPr>
              <p:cNvPr id="46" name="Text Box 1075"/>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7" name="Text Box 1076"/>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26" name="Text Box 1077"/>
            <p:cNvSpPr txBox="1">
              <a:spLocks noChangeArrowheads="1"/>
            </p:cNvSpPr>
            <p:nvPr/>
          </p:nvSpPr>
          <p:spPr bwMode="auto">
            <a:xfrm>
              <a:off x="1632"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r1</a:t>
              </a:r>
            </a:p>
          </p:txBody>
        </p:sp>
        <p:grpSp>
          <p:nvGrpSpPr>
            <p:cNvPr id="27" name="Group 1079"/>
            <p:cNvGrpSpPr>
              <a:grpSpLocks/>
            </p:cNvGrpSpPr>
            <p:nvPr/>
          </p:nvGrpSpPr>
          <p:grpSpPr bwMode="auto">
            <a:xfrm>
              <a:off x="3600" y="1200"/>
              <a:ext cx="960" cy="816"/>
              <a:chOff x="1248" y="1152"/>
              <a:chExt cx="960" cy="768"/>
            </a:xfrm>
          </p:grpSpPr>
          <p:sp>
            <p:nvSpPr>
              <p:cNvPr id="41" name="Rectangle 1080"/>
              <p:cNvSpPr>
                <a:spLocks noChangeArrowheads="1"/>
              </p:cNvSpPr>
              <p:nvPr/>
            </p:nvSpPr>
            <p:spPr bwMode="auto">
              <a:xfrm>
                <a:off x="1248" y="1152"/>
                <a:ext cx="960" cy="768"/>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42" name="Line 1081"/>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43" name="Line 1082"/>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44" name="Line 1083"/>
              <p:cNvSpPr>
                <a:spLocks noChangeShapeType="1"/>
              </p:cNvSpPr>
              <p:nvPr/>
            </p:nvSpPr>
            <p:spPr bwMode="auto">
              <a:xfrm>
                <a:off x="1248" y="172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45" name="Line 1084"/>
              <p:cNvSpPr>
                <a:spLocks noChangeShapeType="1"/>
              </p:cNvSpPr>
              <p:nvPr/>
            </p:nvSpPr>
            <p:spPr bwMode="auto">
              <a:xfrm>
                <a:off x="1728" y="1152"/>
                <a:ext cx="0" cy="76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28" name="Group 1085"/>
            <p:cNvGrpSpPr>
              <a:grpSpLocks/>
            </p:cNvGrpSpPr>
            <p:nvPr/>
          </p:nvGrpSpPr>
          <p:grpSpPr bwMode="auto">
            <a:xfrm>
              <a:off x="3744" y="1392"/>
              <a:ext cx="755" cy="250"/>
              <a:chOff x="1392" y="1108"/>
              <a:chExt cx="743" cy="217"/>
            </a:xfrm>
          </p:grpSpPr>
          <p:sp>
            <p:nvSpPr>
              <p:cNvPr id="39" name="Text Box 1086"/>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40" name="Text Box 1087"/>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29" name="Group 1088"/>
            <p:cNvGrpSpPr>
              <a:grpSpLocks/>
            </p:cNvGrpSpPr>
            <p:nvPr/>
          </p:nvGrpSpPr>
          <p:grpSpPr bwMode="auto">
            <a:xfrm>
              <a:off x="3735" y="1200"/>
              <a:ext cx="703" cy="254"/>
              <a:chOff x="1392" y="1104"/>
              <a:chExt cx="703" cy="254"/>
            </a:xfrm>
          </p:grpSpPr>
          <p:sp>
            <p:nvSpPr>
              <p:cNvPr id="37" name="Text Box 1089"/>
              <p:cNvSpPr txBox="1">
                <a:spLocks noChangeArrowheads="1"/>
              </p:cNvSpPr>
              <p:nvPr/>
            </p:nvSpPr>
            <p:spPr bwMode="auto">
              <a:xfrm>
                <a:off x="139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38" name="Text Box 1090"/>
              <p:cNvSpPr txBox="1">
                <a:spLocks noChangeArrowheads="1"/>
              </p:cNvSpPr>
              <p:nvPr/>
            </p:nvSpPr>
            <p:spPr bwMode="auto">
              <a:xfrm>
                <a:off x="1872" y="110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0" name="Group 1091"/>
            <p:cNvGrpSpPr>
              <a:grpSpLocks/>
            </p:cNvGrpSpPr>
            <p:nvPr/>
          </p:nvGrpSpPr>
          <p:grpSpPr bwMode="auto">
            <a:xfrm>
              <a:off x="3744" y="1802"/>
              <a:ext cx="755" cy="250"/>
              <a:chOff x="1392" y="1108"/>
              <a:chExt cx="743" cy="217"/>
            </a:xfrm>
          </p:grpSpPr>
          <p:sp>
            <p:nvSpPr>
              <p:cNvPr id="35" name="Text Box 1092"/>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36" name="Text Box 1093"/>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31" name="Group 1094"/>
            <p:cNvGrpSpPr>
              <a:grpSpLocks/>
            </p:cNvGrpSpPr>
            <p:nvPr/>
          </p:nvGrpSpPr>
          <p:grpSpPr bwMode="auto">
            <a:xfrm>
              <a:off x="3744" y="1584"/>
              <a:ext cx="755" cy="250"/>
              <a:chOff x="1392" y="1108"/>
              <a:chExt cx="743" cy="217"/>
            </a:xfrm>
          </p:grpSpPr>
          <p:sp>
            <p:nvSpPr>
              <p:cNvPr id="33" name="Text Box 1095"/>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34" name="Text Box 1096"/>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32" name="Text Box 1097"/>
            <p:cNvSpPr txBox="1">
              <a:spLocks noChangeArrowheads="1"/>
            </p:cNvSpPr>
            <p:nvPr/>
          </p:nvSpPr>
          <p:spPr bwMode="auto">
            <a:xfrm>
              <a:off x="3600"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grpSp>
      <p:grpSp>
        <p:nvGrpSpPr>
          <p:cNvPr id="54" name="Group 1099"/>
          <p:cNvGrpSpPr>
            <a:grpSpLocks/>
          </p:cNvGrpSpPr>
          <p:nvPr/>
        </p:nvGrpSpPr>
        <p:grpSpPr bwMode="auto">
          <a:xfrm>
            <a:off x="2743200" y="4495800"/>
            <a:ext cx="1524000" cy="1295400"/>
            <a:chOff x="1248" y="1152"/>
            <a:chExt cx="960" cy="768"/>
          </a:xfrm>
        </p:grpSpPr>
        <p:sp>
          <p:nvSpPr>
            <p:cNvPr id="55" name="Rectangle 1100"/>
            <p:cNvSpPr>
              <a:spLocks noChangeArrowheads="1"/>
            </p:cNvSpPr>
            <p:nvPr/>
          </p:nvSpPr>
          <p:spPr bwMode="auto">
            <a:xfrm>
              <a:off x="1248" y="1152"/>
              <a:ext cx="960" cy="768"/>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6" name="Line 1101"/>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7" name="Line 1102"/>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8" name="Line 1103"/>
            <p:cNvSpPr>
              <a:spLocks noChangeShapeType="1"/>
            </p:cNvSpPr>
            <p:nvPr/>
          </p:nvSpPr>
          <p:spPr bwMode="auto">
            <a:xfrm>
              <a:off x="1248" y="172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59" name="Line 1104"/>
            <p:cNvSpPr>
              <a:spLocks noChangeShapeType="1"/>
            </p:cNvSpPr>
            <p:nvPr/>
          </p:nvSpPr>
          <p:spPr bwMode="auto">
            <a:xfrm>
              <a:off x="1728" y="1152"/>
              <a:ext cx="0" cy="76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60" name="Group 1105"/>
          <p:cNvGrpSpPr>
            <a:grpSpLocks/>
          </p:cNvGrpSpPr>
          <p:nvPr/>
        </p:nvGrpSpPr>
        <p:grpSpPr bwMode="auto">
          <a:xfrm>
            <a:off x="2971800" y="4800600"/>
            <a:ext cx="1212850" cy="396875"/>
            <a:chOff x="1392" y="1108"/>
            <a:chExt cx="752" cy="217"/>
          </a:xfrm>
        </p:grpSpPr>
        <p:sp>
          <p:nvSpPr>
            <p:cNvPr id="61" name="Text Box 1106"/>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a1</a:t>
              </a:r>
              <a:endParaRPr lang="en-US" altLang="en-US" sz="2400">
                <a:solidFill>
                  <a:srgbClr val="000000"/>
                </a:solidFill>
                <a:latin typeface="Symbol" pitchFamily="18" charset="2"/>
              </a:endParaRPr>
            </a:p>
          </p:txBody>
        </p:sp>
        <p:sp>
          <p:nvSpPr>
            <p:cNvPr id="62" name="Text Box 1107"/>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b1</a:t>
              </a:r>
              <a:endParaRPr lang="en-US" altLang="en-US" sz="2400">
                <a:solidFill>
                  <a:srgbClr val="000000"/>
                </a:solidFill>
                <a:latin typeface="Symbol" pitchFamily="18" charset="2"/>
              </a:endParaRPr>
            </a:p>
          </p:txBody>
        </p:sp>
      </p:grpSp>
      <p:grpSp>
        <p:nvGrpSpPr>
          <p:cNvPr id="63" name="Group 1108"/>
          <p:cNvGrpSpPr>
            <a:grpSpLocks/>
          </p:cNvGrpSpPr>
          <p:nvPr/>
        </p:nvGrpSpPr>
        <p:grpSpPr bwMode="auto">
          <a:xfrm>
            <a:off x="2957513" y="4495800"/>
            <a:ext cx="1243012" cy="396875"/>
            <a:chOff x="1392" y="1104"/>
            <a:chExt cx="783" cy="250"/>
          </a:xfrm>
        </p:grpSpPr>
        <p:sp>
          <p:nvSpPr>
            <p:cNvPr id="64" name="Text Box 1109"/>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Symbol" pitchFamily="18" charset="2"/>
                </a:rPr>
                <a:t>A</a:t>
              </a:r>
              <a:endParaRPr lang="en-US" altLang="en-US" sz="2400">
                <a:solidFill>
                  <a:srgbClr val="000000"/>
                </a:solidFill>
                <a:latin typeface="Symbol" pitchFamily="18" charset="2"/>
              </a:endParaRPr>
            </a:p>
          </p:txBody>
        </p:sp>
        <p:sp>
          <p:nvSpPr>
            <p:cNvPr id="65" name="Text Box 1110"/>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Symbol" pitchFamily="18" charset="2"/>
                </a:rPr>
                <a:t>B1</a:t>
              </a:r>
              <a:endParaRPr lang="en-US" altLang="en-US" sz="2400">
                <a:solidFill>
                  <a:srgbClr val="000000"/>
                </a:solidFill>
                <a:latin typeface="Symbol" pitchFamily="18" charset="2"/>
              </a:endParaRPr>
            </a:p>
          </p:txBody>
        </p:sp>
      </p:grpSp>
      <p:sp>
        <p:nvSpPr>
          <p:cNvPr id="66" name="Text Box 1112"/>
          <p:cNvSpPr txBox="1">
            <a:spLocks noChangeArrowheads="1"/>
          </p:cNvSpPr>
          <p:nvPr/>
        </p:nvSpPr>
        <p:spPr bwMode="auto">
          <a:xfrm>
            <a:off x="2868613" y="5430838"/>
            <a:ext cx="57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null</a:t>
            </a:r>
            <a:endParaRPr lang="en-US" altLang="en-US" sz="2400">
              <a:solidFill>
                <a:srgbClr val="000000"/>
              </a:solidFill>
              <a:latin typeface="Symbol" pitchFamily="18" charset="2"/>
            </a:endParaRPr>
          </a:p>
        </p:txBody>
      </p:sp>
      <p:sp>
        <p:nvSpPr>
          <p:cNvPr id="67" name="Text Box 1113"/>
          <p:cNvSpPr txBox="1">
            <a:spLocks noChangeArrowheads="1"/>
          </p:cNvSpPr>
          <p:nvPr/>
        </p:nvSpPr>
        <p:spPr bwMode="auto">
          <a:xfrm>
            <a:off x="3746500" y="545147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b4</a:t>
            </a:r>
            <a:endParaRPr lang="en-US" altLang="en-US" sz="2400">
              <a:solidFill>
                <a:srgbClr val="000000"/>
              </a:solidFill>
              <a:latin typeface="Symbol" pitchFamily="18" charset="2"/>
            </a:endParaRPr>
          </a:p>
        </p:txBody>
      </p:sp>
      <p:grpSp>
        <p:nvGrpSpPr>
          <p:cNvPr id="68" name="Group 1114"/>
          <p:cNvGrpSpPr>
            <a:grpSpLocks/>
          </p:cNvGrpSpPr>
          <p:nvPr/>
        </p:nvGrpSpPr>
        <p:grpSpPr bwMode="auto">
          <a:xfrm>
            <a:off x="2971800" y="5105400"/>
            <a:ext cx="1212850" cy="396875"/>
            <a:chOff x="1392" y="1108"/>
            <a:chExt cx="752" cy="217"/>
          </a:xfrm>
        </p:grpSpPr>
        <p:sp>
          <p:nvSpPr>
            <p:cNvPr id="69" name="Text Box 1115"/>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a3</a:t>
              </a:r>
              <a:endParaRPr lang="en-US" altLang="en-US" sz="2400">
                <a:solidFill>
                  <a:srgbClr val="000000"/>
                </a:solidFill>
                <a:latin typeface="Symbol" pitchFamily="18" charset="2"/>
              </a:endParaRPr>
            </a:p>
          </p:txBody>
        </p:sp>
        <p:sp>
          <p:nvSpPr>
            <p:cNvPr id="70" name="Text Box 1116"/>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b3</a:t>
              </a:r>
              <a:endParaRPr lang="en-US" altLang="en-US" sz="2400">
                <a:solidFill>
                  <a:srgbClr val="000000"/>
                </a:solidFill>
                <a:latin typeface="Symbol" pitchFamily="18" charset="2"/>
              </a:endParaRPr>
            </a:p>
          </p:txBody>
        </p:sp>
      </p:grpSp>
      <p:sp>
        <p:nvSpPr>
          <p:cNvPr id="71" name="Rectangle 1117"/>
          <p:cNvSpPr>
            <a:spLocks noChangeArrowheads="1"/>
          </p:cNvSpPr>
          <p:nvPr/>
        </p:nvSpPr>
        <p:spPr bwMode="auto">
          <a:xfrm>
            <a:off x="4267200" y="4495800"/>
            <a:ext cx="609600" cy="1295400"/>
          </a:xfrm>
          <a:prstGeom prst="rect">
            <a:avLst/>
          </a:prstGeom>
          <a:solidFill>
            <a:srgbClr val="DDDDDD"/>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2" name="Line 1118"/>
          <p:cNvSpPr>
            <a:spLocks noChangeShapeType="1"/>
          </p:cNvSpPr>
          <p:nvPr/>
        </p:nvSpPr>
        <p:spPr bwMode="auto">
          <a:xfrm>
            <a:off x="4267200" y="4821238"/>
            <a:ext cx="60960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3" name="Line 1119"/>
          <p:cNvSpPr>
            <a:spLocks noChangeShapeType="1"/>
          </p:cNvSpPr>
          <p:nvPr/>
        </p:nvSpPr>
        <p:spPr bwMode="auto">
          <a:xfrm>
            <a:off x="4267200" y="5140325"/>
            <a:ext cx="60960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4" name="Line 1120"/>
          <p:cNvSpPr>
            <a:spLocks noChangeShapeType="1"/>
          </p:cNvSpPr>
          <p:nvPr/>
        </p:nvSpPr>
        <p:spPr bwMode="auto">
          <a:xfrm>
            <a:off x="4267200" y="5465763"/>
            <a:ext cx="60960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75" name="Text Box 1121"/>
          <p:cNvSpPr txBox="1">
            <a:spLocks noChangeArrowheads="1"/>
          </p:cNvSpPr>
          <p:nvPr/>
        </p:nvSpPr>
        <p:spPr bwMode="auto">
          <a:xfrm>
            <a:off x="4419600" y="44958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C</a:t>
            </a:r>
          </a:p>
        </p:txBody>
      </p:sp>
      <p:sp>
        <p:nvSpPr>
          <p:cNvPr id="76" name="Text Box 1122"/>
          <p:cNvSpPr txBox="1">
            <a:spLocks noChangeArrowheads="1"/>
          </p:cNvSpPr>
          <p:nvPr/>
        </p:nvSpPr>
        <p:spPr bwMode="auto">
          <a:xfrm>
            <a:off x="4419600" y="4800600"/>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c1</a:t>
            </a:r>
          </a:p>
        </p:txBody>
      </p:sp>
      <p:sp>
        <p:nvSpPr>
          <p:cNvPr id="77" name="Text Box 1123"/>
          <p:cNvSpPr txBox="1">
            <a:spLocks noChangeArrowheads="1"/>
          </p:cNvSpPr>
          <p:nvPr/>
        </p:nvSpPr>
        <p:spPr bwMode="auto">
          <a:xfrm>
            <a:off x="4398963" y="5430838"/>
            <a:ext cx="423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c4</a:t>
            </a:r>
          </a:p>
        </p:txBody>
      </p:sp>
      <p:sp>
        <p:nvSpPr>
          <p:cNvPr id="78" name="Text Box 1124"/>
          <p:cNvSpPr txBox="1">
            <a:spLocks noChangeArrowheads="1"/>
          </p:cNvSpPr>
          <p:nvPr/>
        </p:nvSpPr>
        <p:spPr bwMode="auto">
          <a:xfrm>
            <a:off x="4419600" y="5105400"/>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Times New Roman" pitchFamily="18" charset="0"/>
              </a:rPr>
              <a:t>c3</a:t>
            </a:r>
          </a:p>
        </p:txBody>
      </p:sp>
      <p:sp>
        <p:nvSpPr>
          <p:cNvPr id="79" name="Text Box 1125"/>
          <p:cNvSpPr txBox="1">
            <a:spLocks noChangeArrowheads="1"/>
          </p:cNvSpPr>
          <p:nvPr/>
        </p:nvSpPr>
        <p:spPr bwMode="auto">
          <a:xfrm>
            <a:off x="304800" y="8382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Times New Roman" pitchFamily="18" charset="0"/>
              </a:rPr>
              <a:t>Right Outer Joins</a:t>
            </a:r>
          </a:p>
        </p:txBody>
      </p:sp>
      <p:sp>
        <p:nvSpPr>
          <p:cNvPr id="80" name="Text Box 1128"/>
          <p:cNvSpPr txBox="1">
            <a:spLocks noChangeArrowheads="1"/>
          </p:cNvSpPr>
          <p:nvPr/>
        </p:nvSpPr>
        <p:spPr bwMode="auto">
          <a:xfrm>
            <a:off x="914400" y="4191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i="1">
                <a:solidFill>
                  <a:srgbClr val="000000"/>
                </a:solidFill>
                <a:latin typeface="Times New Roman" pitchFamily="18" charset="0"/>
              </a:rPr>
              <a:t>B1=B2</a:t>
            </a:r>
          </a:p>
        </p:txBody>
      </p:sp>
    </p:spTree>
    <p:extLst>
      <p:ext uri="{BB962C8B-B14F-4D97-AF65-F5344CB8AC3E}">
        <p14:creationId xmlns:p14="http://schemas.microsoft.com/office/powerpoint/2010/main" val="16931125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93</a:t>
            </a:fld>
            <a:endParaRPr lang="en-US"/>
          </a:p>
        </p:txBody>
      </p:sp>
      <p:grpSp>
        <p:nvGrpSpPr>
          <p:cNvPr id="5" name="Group 160"/>
          <p:cNvGrpSpPr>
            <a:grpSpLocks/>
          </p:cNvGrpSpPr>
          <p:nvPr/>
        </p:nvGrpSpPr>
        <p:grpSpPr bwMode="auto">
          <a:xfrm>
            <a:off x="290513" y="838200"/>
            <a:ext cx="8548687" cy="5105400"/>
            <a:chOff x="183" y="528"/>
            <a:chExt cx="5385" cy="3216"/>
          </a:xfrm>
        </p:grpSpPr>
        <p:grpSp>
          <p:nvGrpSpPr>
            <p:cNvPr id="6" name="Group 14"/>
            <p:cNvGrpSpPr>
              <a:grpSpLocks/>
            </p:cNvGrpSpPr>
            <p:nvPr/>
          </p:nvGrpSpPr>
          <p:grpSpPr bwMode="auto">
            <a:xfrm>
              <a:off x="519" y="2304"/>
              <a:ext cx="240" cy="144"/>
              <a:chOff x="4848" y="3120"/>
              <a:chExt cx="240" cy="144"/>
            </a:xfrm>
          </p:grpSpPr>
          <p:grpSp>
            <p:nvGrpSpPr>
              <p:cNvPr id="84" name="Group 15"/>
              <p:cNvGrpSpPr>
                <a:grpSpLocks/>
              </p:cNvGrpSpPr>
              <p:nvPr/>
            </p:nvGrpSpPr>
            <p:grpSpPr bwMode="auto">
              <a:xfrm>
                <a:off x="4848" y="3120"/>
                <a:ext cx="240" cy="144"/>
                <a:chOff x="4848" y="2880"/>
                <a:chExt cx="384" cy="384"/>
              </a:xfrm>
            </p:grpSpPr>
            <p:sp>
              <p:nvSpPr>
                <p:cNvPr id="87" name="Line 16"/>
                <p:cNvSpPr>
                  <a:spLocks noChangeShapeType="1"/>
                </p:cNvSpPr>
                <p:nvPr/>
              </p:nvSpPr>
              <p:spPr bwMode="auto">
                <a:xfrm flipH="1">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8" name="Line 17"/>
                <p:cNvSpPr>
                  <a:spLocks noChangeShapeType="1"/>
                </p:cNvSpPr>
                <p:nvPr/>
              </p:nvSpPr>
              <p:spPr bwMode="auto">
                <a:xfrm>
                  <a:off x="4848" y="2880"/>
                  <a:ext cx="384" cy="38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85" name="Line 18"/>
              <p:cNvSpPr>
                <a:spLocks noChangeShapeType="1"/>
              </p:cNvSpPr>
              <p:nvPr/>
            </p:nvSpPr>
            <p:spPr bwMode="auto">
              <a:xfrm>
                <a:off x="508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6" name="Line 19"/>
              <p:cNvSpPr>
                <a:spLocks noChangeShapeType="1"/>
              </p:cNvSpPr>
              <p:nvPr/>
            </p:nvSpPr>
            <p:spPr bwMode="auto">
              <a:xfrm>
                <a:off x="4848" y="3120"/>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sp>
          <p:nvSpPr>
            <p:cNvPr id="7" name="Line 24"/>
            <p:cNvSpPr>
              <a:spLocks noChangeShapeType="1"/>
            </p:cNvSpPr>
            <p:nvPr/>
          </p:nvSpPr>
          <p:spPr bwMode="auto">
            <a:xfrm>
              <a:off x="759" y="2304"/>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 name="Line 25"/>
            <p:cNvSpPr>
              <a:spLocks noChangeShapeType="1"/>
            </p:cNvSpPr>
            <p:nvPr/>
          </p:nvSpPr>
          <p:spPr bwMode="auto">
            <a:xfrm>
              <a:off x="759" y="2448"/>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9" name="Line 26"/>
            <p:cNvSpPr>
              <a:spLocks noChangeShapeType="1"/>
            </p:cNvSpPr>
            <p:nvPr/>
          </p:nvSpPr>
          <p:spPr bwMode="auto">
            <a:xfrm>
              <a:off x="423" y="2304"/>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0" name="Line 27"/>
            <p:cNvSpPr>
              <a:spLocks noChangeShapeType="1"/>
            </p:cNvSpPr>
            <p:nvPr/>
          </p:nvSpPr>
          <p:spPr bwMode="auto">
            <a:xfrm>
              <a:off x="423" y="2448"/>
              <a:ext cx="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1" name="Text Box 34"/>
            <p:cNvSpPr txBox="1">
              <a:spLocks noChangeArrowheads="1"/>
            </p:cNvSpPr>
            <p:nvPr/>
          </p:nvSpPr>
          <p:spPr bwMode="auto">
            <a:xfrm>
              <a:off x="192" y="528"/>
              <a:ext cx="53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Times New Roman" pitchFamily="18" charset="0"/>
                </a:rPr>
                <a:t>Full Outer Joins</a:t>
              </a:r>
            </a:p>
          </p:txBody>
        </p:sp>
        <p:sp>
          <p:nvSpPr>
            <p:cNvPr id="12" name="Text Box 44"/>
            <p:cNvSpPr txBox="1">
              <a:spLocks noChangeArrowheads="1"/>
            </p:cNvSpPr>
            <p:nvPr/>
          </p:nvSpPr>
          <p:spPr bwMode="auto">
            <a:xfrm>
              <a:off x="183" y="220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r1</a:t>
              </a:r>
            </a:p>
          </p:txBody>
        </p:sp>
        <p:sp>
          <p:nvSpPr>
            <p:cNvPr id="13" name="Text Box 45"/>
            <p:cNvSpPr txBox="1">
              <a:spLocks noChangeArrowheads="1"/>
            </p:cNvSpPr>
            <p:nvPr/>
          </p:nvSpPr>
          <p:spPr bwMode="auto">
            <a:xfrm>
              <a:off x="877" y="22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grpSp>
          <p:nvGrpSpPr>
            <p:cNvPr id="14" name="Group 86"/>
            <p:cNvGrpSpPr>
              <a:grpSpLocks/>
            </p:cNvGrpSpPr>
            <p:nvPr/>
          </p:nvGrpSpPr>
          <p:grpSpPr bwMode="auto">
            <a:xfrm>
              <a:off x="1453" y="2675"/>
              <a:ext cx="960" cy="816"/>
              <a:chOff x="1248" y="1152"/>
              <a:chExt cx="960" cy="768"/>
            </a:xfrm>
          </p:grpSpPr>
          <p:sp>
            <p:nvSpPr>
              <p:cNvPr id="79" name="Rectangle 87"/>
              <p:cNvSpPr>
                <a:spLocks noChangeArrowheads="1"/>
              </p:cNvSpPr>
              <p:nvPr/>
            </p:nvSpPr>
            <p:spPr bwMode="auto">
              <a:xfrm>
                <a:off x="1248" y="1152"/>
                <a:ext cx="960" cy="768"/>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0" name="Line 88"/>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1" name="Line 89"/>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2" name="Line 90"/>
              <p:cNvSpPr>
                <a:spLocks noChangeShapeType="1"/>
              </p:cNvSpPr>
              <p:nvPr/>
            </p:nvSpPr>
            <p:spPr bwMode="auto">
              <a:xfrm>
                <a:off x="1248" y="172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83" name="Line 91"/>
              <p:cNvSpPr>
                <a:spLocks noChangeShapeType="1"/>
              </p:cNvSpPr>
              <p:nvPr/>
            </p:nvSpPr>
            <p:spPr bwMode="auto">
              <a:xfrm>
                <a:off x="1728" y="1152"/>
                <a:ext cx="0" cy="76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5" name="Group 92"/>
            <p:cNvGrpSpPr>
              <a:grpSpLocks/>
            </p:cNvGrpSpPr>
            <p:nvPr/>
          </p:nvGrpSpPr>
          <p:grpSpPr bwMode="auto">
            <a:xfrm>
              <a:off x="1597" y="2867"/>
              <a:ext cx="764" cy="250"/>
              <a:chOff x="1392" y="1108"/>
              <a:chExt cx="752" cy="217"/>
            </a:xfrm>
          </p:grpSpPr>
          <p:sp>
            <p:nvSpPr>
              <p:cNvPr id="77" name="Text Box 93"/>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78" name="Text Box 94"/>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6" name="Group 95"/>
            <p:cNvGrpSpPr>
              <a:grpSpLocks/>
            </p:cNvGrpSpPr>
            <p:nvPr/>
          </p:nvGrpSpPr>
          <p:grpSpPr bwMode="auto">
            <a:xfrm>
              <a:off x="1588" y="2675"/>
              <a:ext cx="783" cy="250"/>
              <a:chOff x="1392" y="1104"/>
              <a:chExt cx="783" cy="250"/>
            </a:xfrm>
          </p:grpSpPr>
          <p:sp>
            <p:nvSpPr>
              <p:cNvPr id="75" name="Text Box 96"/>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A</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76" name="Text Box 97"/>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17" name="Group 100"/>
            <p:cNvGrpSpPr>
              <a:grpSpLocks/>
            </p:cNvGrpSpPr>
            <p:nvPr/>
          </p:nvGrpSpPr>
          <p:grpSpPr bwMode="auto">
            <a:xfrm>
              <a:off x="1597" y="3059"/>
              <a:ext cx="764" cy="250"/>
              <a:chOff x="1392" y="1108"/>
              <a:chExt cx="752" cy="217"/>
            </a:xfrm>
          </p:grpSpPr>
          <p:sp>
            <p:nvSpPr>
              <p:cNvPr id="73" name="Text Box 101"/>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74" name="Text Box 102"/>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18" name="Rectangle 103"/>
            <p:cNvSpPr>
              <a:spLocks noChangeArrowheads="1"/>
            </p:cNvSpPr>
            <p:nvPr/>
          </p:nvSpPr>
          <p:spPr bwMode="auto">
            <a:xfrm>
              <a:off x="2413" y="2675"/>
              <a:ext cx="384" cy="816"/>
            </a:xfrm>
            <a:prstGeom prst="rect">
              <a:avLst/>
            </a:prstGeom>
            <a:solidFill>
              <a:srgbClr val="DDDDDD"/>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19" name="Line 104"/>
            <p:cNvSpPr>
              <a:spLocks noChangeShapeType="1"/>
            </p:cNvSpPr>
            <p:nvPr/>
          </p:nvSpPr>
          <p:spPr bwMode="auto">
            <a:xfrm>
              <a:off x="2413" y="2880"/>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0" name="Line 105"/>
            <p:cNvSpPr>
              <a:spLocks noChangeShapeType="1"/>
            </p:cNvSpPr>
            <p:nvPr/>
          </p:nvSpPr>
          <p:spPr bwMode="auto">
            <a:xfrm>
              <a:off x="2413" y="3081"/>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1" name="Text Box 107"/>
            <p:cNvSpPr txBox="1">
              <a:spLocks noChangeArrowheads="1"/>
            </p:cNvSpPr>
            <p:nvPr/>
          </p:nvSpPr>
          <p:spPr bwMode="auto">
            <a:xfrm>
              <a:off x="2509" y="2675"/>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a:t>
              </a:r>
            </a:p>
          </p:txBody>
        </p:sp>
        <p:sp>
          <p:nvSpPr>
            <p:cNvPr id="22" name="Text Box 108"/>
            <p:cNvSpPr txBox="1">
              <a:spLocks noChangeArrowheads="1"/>
            </p:cNvSpPr>
            <p:nvPr/>
          </p:nvSpPr>
          <p:spPr bwMode="auto">
            <a:xfrm>
              <a:off x="2509" y="2867"/>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c1</a:t>
              </a:r>
            </a:p>
          </p:txBody>
        </p:sp>
        <p:sp>
          <p:nvSpPr>
            <p:cNvPr id="23" name="Text Box 98"/>
            <p:cNvSpPr txBox="1">
              <a:spLocks noChangeArrowheads="1"/>
            </p:cNvSpPr>
            <p:nvPr/>
          </p:nvSpPr>
          <p:spPr bwMode="auto">
            <a:xfrm>
              <a:off x="1597" y="3277"/>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24" name="Text Box 99"/>
            <p:cNvSpPr txBox="1">
              <a:spLocks noChangeArrowheads="1"/>
            </p:cNvSpPr>
            <p:nvPr/>
          </p:nvSpPr>
          <p:spPr bwMode="auto">
            <a:xfrm>
              <a:off x="2085" y="3277"/>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25" name="Line 106"/>
            <p:cNvSpPr>
              <a:spLocks noChangeShapeType="1"/>
            </p:cNvSpPr>
            <p:nvPr/>
          </p:nvSpPr>
          <p:spPr bwMode="auto">
            <a:xfrm>
              <a:off x="2413" y="3286"/>
              <a:ext cx="38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26" name="Text Box 109"/>
            <p:cNvSpPr txBox="1">
              <a:spLocks noChangeArrowheads="1"/>
            </p:cNvSpPr>
            <p:nvPr/>
          </p:nvSpPr>
          <p:spPr bwMode="auto">
            <a:xfrm>
              <a:off x="2496" y="3264"/>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c3</a:t>
              </a:r>
            </a:p>
          </p:txBody>
        </p:sp>
        <p:sp>
          <p:nvSpPr>
            <p:cNvPr id="27" name="Text Box 110"/>
            <p:cNvSpPr txBox="1">
              <a:spLocks noChangeArrowheads="1"/>
            </p:cNvSpPr>
            <p:nvPr/>
          </p:nvSpPr>
          <p:spPr bwMode="auto">
            <a:xfrm>
              <a:off x="2444" y="3046"/>
              <a:ext cx="3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null</a:t>
              </a:r>
            </a:p>
          </p:txBody>
        </p:sp>
        <p:sp>
          <p:nvSpPr>
            <p:cNvPr id="28" name="Text Box 111"/>
            <p:cNvSpPr txBox="1">
              <a:spLocks noChangeArrowheads="1"/>
            </p:cNvSpPr>
            <p:nvPr/>
          </p:nvSpPr>
          <p:spPr bwMode="auto">
            <a:xfrm>
              <a:off x="375" y="2448"/>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2000" b="0" i="1" u="none" strike="noStrike" kern="0" cap="none" spc="0" normalizeH="0" baseline="0" noProof="0">
                  <a:ln>
                    <a:noFill/>
                  </a:ln>
                  <a:solidFill>
                    <a:srgbClr val="000000"/>
                  </a:solidFill>
                  <a:effectLst/>
                  <a:uLnTx/>
                  <a:uFillTx/>
                  <a:latin typeface="Times New Roman" pitchFamily="18" charset="0"/>
                </a:rPr>
                <a:t>B1=B2</a:t>
              </a:r>
            </a:p>
          </p:txBody>
        </p:sp>
        <p:sp>
          <p:nvSpPr>
            <p:cNvPr id="29" name="Rectangle 112"/>
            <p:cNvSpPr>
              <a:spLocks noChangeArrowheads="1"/>
            </p:cNvSpPr>
            <p:nvPr/>
          </p:nvSpPr>
          <p:spPr bwMode="auto">
            <a:xfrm>
              <a:off x="1453" y="3491"/>
              <a:ext cx="1344" cy="240"/>
            </a:xfrm>
            <a:prstGeom prst="rect">
              <a:avLst/>
            </a:prstGeom>
            <a:solidFill>
              <a:srgbClr val="DDDDDD"/>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0" name="Line 114"/>
            <p:cNvSpPr>
              <a:spLocks noChangeShapeType="1"/>
            </p:cNvSpPr>
            <p:nvPr/>
          </p:nvSpPr>
          <p:spPr bwMode="auto">
            <a:xfrm>
              <a:off x="1933" y="3504"/>
              <a:ext cx="0" cy="24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1" name="Line 115"/>
            <p:cNvSpPr>
              <a:spLocks noChangeShapeType="1"/>
            </p:cNvSpPr>
            <p:nvPr/>
          </p:nvSpPr>
          <p:spPr bwMode="auto">
            <a:xfrm>
              <a:off x="2413" y="3504"/>
              <a:ext cx="0" cy="24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2" name="Text Box 118"/>
            <p:cNvSpPr txBox="1">
              <a:spLocks noChangeArrowheads="1"/>
            </p:cNvSpPr>
            <p:nvPr/>
          </p:nvSpPr>
          <p:spPr bwMode="auto">
            <a:xfrm>
              <a:off x="1563" y="3491"/>
              <a:ext cx="3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null</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33" name="Text Box 119"/>
            <p:cNvSpPr txBox="1">
              <a:spLocks noChangeArrowheads="1"/>
            </p:cNvSpPr>
            <p:nvPr/>
          </p:nvSpPr>
          <p:spPr bwMode="auto">
            <a:xfrm>
              <a:off x="2090" y="3491"/>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34" name="Text Box 121"/>
            <p:cNvSpPr txBox="1">
              <a:spLocks noChangeArrowheads="1"/>
            </p:cNvSpPr>
            <p:nvPr/>
          </p:nvSpPr>
          <p:spPr bwMode="auto">
            <a:xfrm>
              <a:off x="2501" y="3491"/>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c4</a:t>
              </a:r>
            </a:p>
          </p:txBody>
        </p:sp>
        <p:grpSp>
          <p:nvGrpSpPr>
            <p:cNvPr id="35" name="Group 122"/>
            <p:cNvGrpSpPr>
              <a:grpSpLocks/>
            </p:cNvGrpSpPr>
            <p:nvPr/>
          </p:nvGrpSpPr>
          <p:grpSpPr bwMode="auto">
            <a:xfrm>
              <a:off x="1632" y="912"/>
              <a:ext cx="2928" cy="1140"/>
              <a:chOff x="1632" y="912"/>
              <a:chExt cx="2928" cy="1140"/>
            </a:xfrm>
          </p:grpSpPr>
          <p:sp>
            <p:nvSpPr>
              <p:cNvPr id="36" name="Rectangle 123"/>
              <p:cNvSpPr>
                <a:spLocks noChangeArrowheads="1"/>
              </p:cNvSpPr>
              <p:nvPr/>
            </p:nvSpPr>
            <p:spPr bwMode="auto">
              <a:xfrm>
                <a:off x="1632" y="1200"/>
                <a:ext cx="960" cy="816"/>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7" name="Line 124"/>
              <p:cNvSpPr>
                <a:spLocks noChangeShapeType="1"/>
              </p:cNvSpPr>
              <p:nvPr/>
            </p:nvSpPr>
            <p:spPr bwMode="auto">
              <a:xfrm>
                <a:off x="1632" y="140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8" name="Line 125"/>
              <p:cNvSpPr>
                <a:spLocks noChangeShapeType="1"/>
              </p:cNvSpPr>
              <p:nvPr/>
            </p:nvSpPr>
            <p:spPr bwMode="auto">
              <a:xfrm>
                <a:off x="1632" y="160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39" name="Line 126"/>
              <p:cNvSpPr>
                <a:spLocks noChangeShapeType="1"/>
              </p:cNvSpPr>
              <p:nvPr/>
            </p:nvSpPr>
            <p:spPr bwMode="auto">
              <a:xfrm>
                <a:off x="1632" y="1812"/>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40" name="Line 127"/>
              <p:cNvSpPr>
                <a:spLocks noChangeShapeType="1"/>
              </p:cNvSpPr>
              <p:nvPr/>
            </p:nvSpPr>
            <p:spPr bwMode="auto">
              <a:xfrm>
                <a:off x="2112" y="1200"/>
                <a:ext cx="0" cy="8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nvGrpSpPr>
              <p:cNvPr id="41" name="Group 128"/>
              <p:cNvGrpSpPr>
                <a:grpSpLocks/>
              </p:cNvGrpSpPr>
              <p:nvPr/>
            </p:nvGrpSpPr>
            <p:grpSpPr bwMode="auto">
              <a:xfrm>
                <a:off x="1776" y="1392"/>
                <a:ext cx="764" cy="250"/>
                <a:chOff x="1392" y="1108"/>
                <a:chExt cx="752" cy="217"/>
              </a:xfrm>
            </p:grpSpPr>
            <p:sp>
              <p:nvSpPr>
                <p:cNvPr id="71" name="Text Box 129"/>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72" name="Text Box 130"/>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2" name="Group 131"/>
              <p:cNvGrpSpPr>
                <a:grpSpLocks/>
              </p:cNvGrpSpPr>
              <p:nvPr/>
            </p:nvGrpSpPr>
            <p:grpSpPr bwMode="auto">
              <a:xfrm>
                <a:off x="1767" y="1200"/>
                <a:ext cx="783" cy="250"/>
                <a:chOff x="1392" y="1104"/>
                <a:chExt cx="783" cy="250"/>
              </a:xfrm>
            </p:grpSpPr>
            <p:sp>
              <p:nvSpPr>
                <p:cNvPr id="69" name="Text Box 132"/>
                <p:cNvSpPr txBox="1">
                  <a:spLocks noChangeArrowheads="1"/>
                </p:cNvSpPr>
                <p:nvPr/>
              </p:nvSpPr>
              <p:spPr bwMode="auto">
                <a:xfrm>
                  <a:off x="1392" y="11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A</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70" name="Text Box 133"/>
                <p:cNvSpPr txBox="1">
                  <a:spLocks noChangeArrowheads="1"/>
                </p:cNvSpPr>
                <p:nvPr/>
              </p:nvSpPr>
              <p:spPr bwMode="auto">
                <a:xfrm>
                  <a:off x="187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3" name="Group 134"/>
              <p:cNvGrpSpPr>
                <a:grpSpLocks/>
              </p:cNvGrpSpPr>
              <p:nvPr/>
            </p:nvGrpSpPr>
            <p:grpSpPr bwMode="auto">
              <a:xfrm>
                <a:off x="1776" y="1802"/>
                <a:ext cx="764" cy="250"/>
                <a:chOff x="1392" y="1108"/>
                <a:chExt cx="752" cy="217"/>
              </a:xfrm>
            </p:grpSpPr>
            <p:sp>
              <p:nvSpPr>
                <p:cNvPr id="67" name="Text Box 135"/>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8" name="Text Box 136"/>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4" name="Group 137"/>
              <p:cNvGrpSpPr>
                <a:grpSpLocks/>
              </p:cNvGrpSpPr>
              <p:nvPr/>
            </p:nvGrpSpPr>
            <p:grpSpPr bwMode="auto">
              <a:xfrm>
                <a:off x="1776" y="1584"/>
                <a:ext cx="764" cy="250"/>
                <a:chOff x="1392" y="1108"/>
                <a:chExt cx="752" cy="217"/>
              </a:xfrm>
            </p:grpSpPr>
            <p:sp>
              <p:nvSpPr>
                <p:cNvPr id="65" name="Text Box 138"/>
                <p:cNvSpPr txBox="1">
                  <a:spLocks noChangeArrowheads="1"/>
                </p:cNvSpPr>
                <p:nvPr/>
              </p:nvSpPr>
              <p:spPr bwMode="auto">
                <a:xfrm>
                  <a:off x="139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a2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66" name="Text Box 139"/>
                <p:cNvSpPr txBox="1">
                  <a:spLocks noChangeArrowheads="1"/>
                </p:cNvSpPr>
                <p:nvPr/>
              </p:nvSpPr>
              <p:spPr bwMode="auto">
                <a:xfrm>
                  <a:off x="187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45" name="Text Box 140"/>
              <p:cNvSpPr txBox="1">
                <a:spLocks noChangeArrowheads="1"/>
              </p:cNvSpPr>
              <p:nvPr/>
            </p:nvSpPr>
            <p:spPr bwMode="auto">
              <a:xfrm>
                <a:off x="1632"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r1</a:t>
                </a:r>
              </a:p>
            </p:txBody>
          </p:sp>
          <p:grpSp>
            <p:nvGrpSpPr>
              <p:cNvPr id="46" name="Group 141"/>
              <p:cNvGrpSpPr>
                <a:grpSpLocks/>
              </p:cNvGrpSpPr>
              <p:nvPr/>
            </p:nvGrpSpPr>
            <p:grpSpPr bwMode="auto">
              <a:xfrm>
                <a:off x="3600" y="1200"/>
                <a:ext cx="960" cy="816"/>
                <a:chOff x="1248" y="1152"/>
                <a:chExt cx="960" cy="768"/>
              </a:xfrm>
            </p:grpSpPr>
            <p:sp>
              <p:nvSpPr>
                <p:cNvPr id="60" name="Rectangle 142"/>
                <p:cNvSpPr>
                  <a:spLocks noChangeArrowheads="1"/>
                </p:cNvSpPr>
                <p:nvPr/>
              </p:nvSpPr>
              <p:spPr bwMode="auto">
                <a:xfrm>
                  <a:off x="1248" y="1152"/>
                  <a:ext cx="960" cy="768"/>
                </a:xfrm>
                <a:prstGeom prst="rect">
                  <a:avLst/>
                </a:prstGeom>
                <a:solidFill>
                  <a:srgbClr val="DDDDD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61" name="Line 143"/>
                <p:cNvSpPr>
                  <a:spLocks noChangeShapeType="1"/>
                </p:cNvSpPr>
                <p:nvPr/>
              </p:nvSpPr>
              <p:spPr bwMode="auto">
                <a:xfrm>
                  <a:off x="1248" y="1344"/>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62" name="Line 144"/>
                <p:cNvSpPr>
                  <a:spLocks noChangeShapeType="1"/>
                </p:cNvSpPr>
                <p:nvPr/>
              </p:nvSpPr>
              <p:spPr bwMode="auto">
                <a:xfrm>
                  <a:off x="1248" y="1536"/>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63" name="Line 145"/>
                <p:cNvSpPr>
                  <a:spLocks noChangeShapeType="1"/>
                </p:cNvSpPr>
                <p:nvPr/>
              </p:nvSpPr>
              <p:spPr bwMode="auto">
                <a:xfrm>
                  <a:off x="1248" y="1728"/>
                  <a:ext cx="96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sp>
              <p:nvSpPr>
                <p:cNvPr id="64" name="Line 146"/>
                <p:cNvSpPr>
                  <a:spLocks noChangeShapeType="1"/>
                </p:cNvSpPr>
                <p:nvPr/>
              </p:nvSpPr>
              <p:spPr bwMode="auto">
                <a:xfrm>
                  <a:off x="1728" y="1152"/>
                  <a:ext cx="0" cy="76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7" name="Group 147"/>
              <p:cNvGrpSpPr>
                <a:grpSpLocks/>
              </p:cNvGrpSpPr>
              <p:nvPr/>
            </p:nvGrpSpPr>
            <p:grpSpPr bwMode="auto">
              <a:xfrm>
                <a:off x="3744" y="1392"/>
                <a:ext cx="755" cy="250"/>
                <a:chOff x="1392" y="1108"/>
                <a:chExt cx="743" cy="217"/>
              </a:xfrm>
            </p:grpSpPr>
            <p:sp>
              <p:nvSpPr>
                <p:cNvPr id="58" name="Text Box 148"/>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9" name="Text Box 149"/>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c1</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8" name="Group 150"/>
              <p:cNvGrpSpPr>
                <a:grpSpLocks/>
              </p:cNvGrpSpPr>
              <p:nvPr/>
            </p:nvGrpSpPr>
            <p:grpSpPr bwMode="auto">
              <a:xfrm>
                <a:off x="3735" y="1200"/>
                <a:ext cx="703" cy="254"/>
                <a:chOff x="1392" y="1104"/>
                <a:chExt cx="703" cy="254"/>
              </a:xfrm>
            </p:grpSpPr>
            <p:sp>
              <p:nvSpPr>
                <p:cNvPr id="56" name="Text Box 151"/>
                <p:cNvSpPr txBox="1">
                  <a:spLocks noChangeArrowheads="1"/>
                </p:cNvSpPr>
                <p:nvPr/>
              </p:nvSpPr>
              <p:spPr bwMode="auto">
                <a:xfrm>
                  <a:off x="1392" y="110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Symbol" pitchFamily="18" charset="2"/>
                    </a:rPr>
                    <a:t>B2</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7" name="Text Box 152"/>
                <p:cNvSpPr txBox="1">
                  <a:spLocks noChangeArrowheads="1"/>
                </p:cNvSpPr>
                <p:nvPr/>
              </p:nvSpPr>
              <p:spPr bwMode="auto">
                <a:xfrm>
                  <a:off x="1872" y="110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49" name="Group 153"/>
              <p:cNvGrpSpPr>
                <a:grpSpLocks/>
              </p:cNvGrpSpPr>
              <p:nvPr/>
            </p:nvGrpSpPr>
            <p:grpSpPr bwMode="auto">
              <a:xfrm>
                <a:off x="3744" y="1802"/>
                <a:ext cx="755" cy="250"/>
                <a:chOff x="1392" y="1108"/>
                <a:chExt cx="743" cy="217"/>
              </a:xfrm>
            </p:grpSpPr>
            <p:sp>
              <p:nvSpPr>
                <p:cNvPr id="54" name="Text Box 154"/>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5" name="Text Box 155"/>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c4</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grpSp>
            <p:nvGrpSpPr>
              <p:cNvPr id="50" name="Group 156"/>
              <p:cNvGrpSpPr>
                <a:grpSpLocks/>
              </p:cNvGrpSpPr>
              <p:nvPr/>
            </p:nvGrpSpPr>
            <p:grpSpPr bwMode="auto">
              <a:xfrm>
                <a:off x="3744" y="1584"/>
                <a:ext cx="755" cy="250"/>
                <a:chOff x="1392" y="1108"/>
                <a:chExt cx="743" cy="217"/>
              </a:xfrm>
            </p:grpSpPr>
            <p:sp>
              <p:nvSpPr>
                <p:cNvPr id="52" name="Text Box 157"/>
                <p:cNvSpPr txBox="1">
                  <a:spLocks noChangeArrowheads="1"/>
                </p:cNvSpPr>
                <p:nvPr/>
              </p:nvSpPr>
              <p:spPr bwMode="auto">
                <a:xfrm>
                  <a:off x="1392" y="1108"/>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b3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sp>
              <p:nvSpPr>
                <p:cNvPr id="53" name="Text Box 158"/>
                <p:cNvSpPr txBox="1">
                  <a:spLocks noChangeArrowheads="1"/>
                </p:cNvSpPr>
                <p:nvPr/>
              </p:nvSpPr>
              <p:spPr bwMode="auto">
                <a:xfrm>
                  <a:off x="1872" y="1108"/>
                  <a:ext cx="26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imes New Roman" pitchFamily="18" charset="0"/>
                    </a:rPr>
                    <a:t>c3</a:t>
                  </a:r>
                  <a:endParaRPr kumimoji="0" lang="en-US" altLang="en-US" sz="2400" b="0" i="0" u="none" strike="noStrike" kern="0" cap="none" spc="0" normalizeH="0" baseline="0" noProof="0">
                    <a:ln>
                      <a:noFill/>
                    </a:ln>
                    <a:solidFill>
                      <a:srgbClr val="000000"/>
                    </a:solidFill>
                    <a:effectLst/>
                    <a:uLnTx/>
                    <a:uFillTx/>
                    <a:latin typeface="Symbol" pitchFamily="18" charset="2"/>
                  </a:endParaRPr>
                </a:p>
              </p:txBody>
            </p:sp>
          </p:grpSp>
          <p:sp>
            <p:nvSpPr>
              <p:cNvPr id="51" name="Text Box 159"/>
              <p:cNvSpPr txBox="1">
                <a:spLocks noChangeArrowheads="1"/>
              </p:cNvSpPr>
              <p:nvPr/>
            </p:nvSpPr>
            <p:spPr bwMode="auto">
              <a:xfrm>
                <a:off x="3600" y="91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Times New Roman" pitchFamily="18" charset="0"/>
                  </a:rPr>
                  <a:t>r2</a:t>
                </a:r>
              </a:p>
            </p:txBody>
          </p:sp>
        </p:grpSp>
      </p:grpSp>
    </p:spTree>
    <p:extLst>
      <p:ext uri="{BB962C8B-B14F-4D97-AF65-F5344CB8AC3E}">
        <p14:creationId xmlns:p14="http://schemas.microsoft.com/office/powerpoint/2010/main" val="24224284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FCDB81-F89D-4E64-AEE8-D2CA763303C1}" type="slidenum">
              <a:rPr lang="en-US" altLang="en-US" smtClean="0"/>
              <a:pPr>
                <a:defRPr/>
              </a:pPr>
              <a:t>94</a:t>
            </a:fld>
            <a:endParaRPr lang="en-US"/>
          </a:p>
        </p:txBody>
      </p:sp>
      <p:sp>
        <p:nvSpPr>
          <p:cNvPr id="5" name="Rectangle 4"/>
          <p:cNvSpPr/>
          <p:nvPr/>
        </p:nvSpPr>
        <p:spPr>
          <a:xfrm>
            <a:off x="990600" y="1600200"/>
            <a:ext cx="7696200" cy="4278094"/>
          </a:xfrm>
          <a:prstGeom prst="rect">
            <a:avLst/>
          </a:prstGeom>
        </p:spPr>
        <p:txBody>
          <a:bodyPr wrap="square">
            <a:spAutoFit/>
          </a:bodyPr>
          <a:lstStyle/>
          <a:p>
            <a:r>
              <a:rPr lang="en-US" sz="3200" dirty="0"/>
              <a:t>List all the employees with the information on the stores at which they work.</a:t>
            </a:r>
          </a:p>
          <a:p>
            <a:endParaRPr lang="en-US" sz="2400" dirty="0"/>
          </a:p>
          <a:p>
            <a:endParaRPr lang="en-US" sz="2400" dirty="0"/>
          </a:p>
          <a:p>
            <a:r>
              <a:rPr lang="en-US" sz="3200" dirty="0"/>
              <a:t>SELECT * </a:t>
            </a:r>
          </a:p>
          <a:p>
            <a:r>
              <a:rPr lang="en-US" sz="3200" dirty="0"/>
              <a:t>FROM  Employee LEFT OUTER JOIN Store ON (</a:t>
            </a:r>
            <a:r>
              <a:rPr lang="en-US" sz="3200" dirty="0" err="1"/>
              <a:t>Store.storeId</a:t>
            </a:r>
            <a:r>
              <a:rPr lang="en-US" sz="3200" dirty="0"/>
              <a:t> = </a:t>
            </a:r>
            <a:r>
              <a:rPr lang="en-US" sz="3200" dirty="0" err="1"/>
              <a:t>Employee.Store</a:t>
            </a:r>
            <a:r>
              <a:rPr lang="en-US" sz="3200" dirty="0"/>
              <a:t>);</a:t>
            </a:r>
          </a:p>
        </p:txBody>
      </p:sp>
    </p:spTree>
    <p:extLst>
      <p:ext uri="{BB962C8B-B14F-4D97-AF65-F5344CB8AC3E}">
        <p14:creationId xmlns:p14="http://schemas.microsoft.com/office/powerpoint/2010/main" val="42289177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dirty="0"/>
              <a:t>SQL Server Management Studio</a:t>
            </a:r>
          </a:p>
        </p:txBody>
      </p:sp>
      <p:sp>
        <p:nvSpPr>
          <p:cNvPr id="112642" name="Content Placeholder 2"/>
          <p:cNvSpPr>
            <a:spLocks noGrp="1"/>
          </p:cNvSpPr>
          <p:nvPr>
            <p:ph idx="1"/>
          </p:nvPr>
        </p:nvSpPr>
        <p:spPr>
          <a:xfrm>
            <a:off x="457200" y="1719263"/>
            <a:ext cx="8229600" cy="3843337"/>
          </a:xfrm>
        </p:spPr>
        <p:txBody>
          <a:bodyPr/>
          <a:lstStyle/>
          <a:p>
            <a:r>
              <a:rPr lang="en-US" sz="2800" dirty="0"/>
              <a:t>SQL Server Management Studio is an integrated environment for accessing, configuring, managing, administering, and developing all components of SQL Server. </a:t>
            </a:r>
          </a:p>
          <a:p>
            <a:r>
              <a:rPr lang="en-US" sz="2800" dirty="0"/>
              <a:t>SQL Server Management Studio combines a broad group of graphical tools with a number of rich script editors to provide access to SQL Server to developers and administrators.</a:t>
            </a:r>
          </a:p>
        </p:txBody>
      </p:sp>
      <p:sp>
        <p:nvSpPr>
          <p:cNvPr id="112643" name="Slide Number Placeholder 7"/>
          <p:cNvSpPr>
            <a:spLocks noGrp="1"/>
          </p:cNvSpPr>
          <p:nvPr>
            <p:ph type="sldNum" sz="quarter" idx="12"/>
          </p:nvPr>
        </p:nvSpPr>
        <p:spPr>
          <a:noFill/>
        </p:spPr>
        <p:txBody>
          <a:bodyPr/>
          <a:lstStyle/>
          <a:p>
            <a:fld id="{3BC27181-5E2A-460D-8165-3FAB4D937252}" type="slidenum">
              <a:rPr lang="en-US" altLang="en-US" smtClean="0"/>
              <a:pPr/>
              <a:t>95</a:t>
            </a:fld>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381000" y="381000"/>
            <a:ext cx="7543800" cy="1295400"/>
          </a:xfrm>
        </p:spPr>
        <p:txBody>
          <a:bodyPr/>
          <a:lstStyle/>
          <a:p>
            <a:r>
              <a:rPr lang="en-US" sz="2800"/>
              <a:t>SQL Server Management Studio includes the following general features:</a:t>
            </a:r>
          </a:p>
        </p:txBody>
      </p:sp>
      <p:sp>
        <p:nvSpPr>
          <p:cNvPr id="114690" name="Text Placeholder 2"/>
          <p:cNvSpPr>
            <a:spLocks noGrp="1"/>
          </p:cNvSpPr>
          <p:nvPr>
            <p:ph type="body" idx="1"/>
          </p:nvPr>
        </p:nvSpPr>
        <p:spPr/>
        <p:txBody>
          <a:bodyPr/>
          <a:lstStyle/>
          <a:p>
            <a:r>
              <a:rPr lang="en-US" sz="2000"/>
              <a:t>Supports most administrative tasks for SQL Server.</a:t>
            </a:r>
          </a:p>
          <a:p>
            <a:r>
              <a:rPr lang="en-US" sz="2000"/>
              <a:t>A single, integrated environment for SQL Server Database Engine management and authoring.</a:t>
            </a:r>
          </a:p>
          <a:p>
            <a:r>
              <a:rPr lang="en-US" sz="2000"/>
              <a:t>Management dialogs for managing objects in the SQL Server Database Engine, Analysis Services, Reporting Services, Notification Services that allows you to execute your actions immediately, send them to a Code Editor, or script them for later execution.</a:t>
            </a:r>
          </a:p>
          <a:p>
            <a:r>
              <a:rPr lang="en-US" sz="2000"/>
              <a:t>A common scheduling dialog that allows you to perform action of the management dialogs at a later time.</a:t>
            </a:r>
          </a:p>
          <a:p>
            <a:r>
              <a:rPr lang="en-US" sz="2000"/>
              <a:t>Exporting and importing SQL Server Management Studio server registration from one Management Studio environment to another.</a:t>
            </a:r>
          </a:p>
        </p:txBody>
      </p:sp>
      <p:sp>
        <p:nvSpPr>
          <p:cNvPr id="114691" name="Slide Number Placeholder 7"/>
          <p:cNvSpPr>
            <a:spLocks noGrp="1"/>
          </p:cNvSpPr>
          <p:nvPr>
            <p:ph type="sldNum" sz="quarter" idx="11"/>
          </p:nvPr>
        </p:nvSpPr>
        <p:spPr>
          <a:noFill/>
        </p:spPr>
        <p:txBody>
          <a:bodyPr/>
          <a:lstStyle/>
          <a:p>
            <a:fld id="{6FCD40ED-84C4-4EFF-8D8E-A3E5920E88B6}" type="slidenum">
              <a:rPr lang="en-US" alt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p:txBody>
          <a:bodyPr anchor="t"/>
          <a:lstStyle/>
          <a:p>
            <a:pPr eaLnBrk="1" hangingPunct="1"/>
            <a:r>
              <a:rPr lang="en-US"/>
              <a:t>Understand Large Database Differences</a:t>
            </a:r>
          </a:p>
        </p:txBody>
      </p:sp>
      <p:sp>
        <p:nvSpPr>
          <p:cNvPr id="115714" name="Rectangle 3"/>
          <p:cNvSpPr>
            <a:spLocks noGrp="1" noChangeArrowheads="1"/>
          </p:cNvSpPr>
          <p:nvPr>
            <p:ph type="body" idx="4294967295"/>
          </p:nvPr>
        </p:nvSpPr>
        <p:spPr/>
        <p:txBody>
          <a:bodyPr/>
          <a:lstStyle/>
          <a:p>
            <a:pPr eaLnBrk="1" hangingPunct="1"/>
            <a:r>
              <a:rPr lang="en-US"/>
              <a:t>Most large companies separate their database into front and back ends</a:t>
            </a:r>
          </a:p>
          <a:p>
            <a:pPr lvl="1" eaLnBrk="1" hangingPunct="1"/>
            <a:r>
              <a:rPr lang="en-US"/>
              <a:t>Front end – contains the objects needed to interact with data, but not the tables where the record values reside</a:t>
            </a:r>
          </a:p>
          <a:p>
            <a:pPr lvl="1" eaLnBrk="1" hangingPunct="1"/>
            <a:r>
              <a:rPr lang="en-US"/>
              <a:t>Back end – contains the tables where the data resides</a:t>
            </a:r>
          </a:p>
        </p:txBody>
      </p:sp>
    </p:spTree>
  </p:cSld>
  <p:clrMapOvr>
    <a:masterClrMapping/>
  </p:clrMapOvr>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14_Edge 15">
    <a:dk1>
      <a:srgbClr val="000000"/>
    </a:dk1>
    <a:lt1>
      <a:srgbClr val="FFFFFF"/>
    </a:lt1>
    <a:dk2>
      <a:srgbClr val="000000"/>
    </a:dk2>
    <a:lt2>
      <a:srgbClr val="333333"/>
    </a:lt2>
    <a:accent1>
      <a:srgbClr val="000000"/>
    </a:accent1>
    <a:accent2>
      <a:srgbClr val="000000"/>
    </a:accent2>
    <a:accent3>
      <a:srgbClr val="FFFFFF"/>
    </a:accent3>
    <a:accent4>
      <a:srgbClr val="000000"/>
    </a:accent4>
    <a:accent5>
      <a:srgbClr val="AAAAAA"/>
    </a:accent5>
    <a:accent6>
      <a:srgbClr val="000000"/>
    </a:accent6>
    <a:hlink>
      <a:srgbClr val="808080"/>
    </a:hlink>
    <a:folHlink>
      <a:srgbClr val="666633"/>
    </a:folHlink>
  </a:clrScheme>
</a:themeOverride>
</file>

<file path=docProps/app.xml><?xml version="1.0" encoding="utf-8"?>
<Properties xmlns="http://schemas.openxmlformats.org/officeDocument/2006/extended-properties" xmlns:vt="http://schemas.openxmlformats.org/officeDocument/2006/docPropsVTypes">
  <Template>Network</Template>
  <TotalTime>9605</TotalTime>
  <Words>6313</Words>
  <Application>Microsoft Office PowerPoint</Application>
  <PresentationFormat>On-screen Show (4:3)</PresentationFormat>
  <Paragraphs>832</Paragraphs>
  <Slides>97</Slides>
  <Notes>37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Network</vt:lpstr>
      <vt:lpstr>Exploring Microsoft Office  Access 2010 </vt:lpstr>
      <vt:lpstr>Objectives</vt:lpstr>
      <vt:lpstr>Objectives</vt:lpstr>
      <vt:lpstr>PowerPoint Presentation</vt:lpstr>
      <vt:lpstr>Creating a Table by Using the Table Wizard  (available only by older versions)</vt:lpstr>
      <vt:lpstr>Creating a Table by Entering Data in a Datasheet (create tab)</vt:lpstr>
      <vt:lpstr>Creating a Table in Design View</vt:lpstr>
      <vt:lpstr>Create Tables – Design View</vt:lpstr>
      <vt:lpstr>Creating a Table with a Query</vt:lpstr>
      <vt:lpstr>External Data Sources- Import Tab</vt:lpstr>
      <vt:lpstr>External Data Sources</vt:lpstr>
      <vt:lpstr>Name fields clearly </vt:lpstr>
      <vt:lpstr>Set data types for fields</vt:lpstr>
      <vt:lpstr>Data Types of Fields</vt:lpstr>
      <vt:lpstr>Set field properties</vt:lpstr>
      <vt:lpstr>Work with Properties</vt:lpstr>
      <vt:lpstr>Properties (1 of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(2 of 2)</vt:lpstr>
      <vt:lpstr>PowerPoint Presentation</vt:lpstr>
      <vt:lpstr>PowerPoint Presentation</vt:lpstr>
      <vt:lpstr>Table Design Considerations </vt:lpstr>
      <vt:lpstr>Table Design Considerations – Field Size Property</vt:lpstr>
      <vt:lpstr>PowerPoint Presentation</vt:lpstr>
      <vt:lpstr>Table Design Considerations – Validation Rules </vt:lpstr>
      <vt:lpstr>Table Design Considerations – Store Data in its Smallest part</vt:lpstr>
      <vt:lpstr>Table Design Considerations – Avoid Calculated Fields</vt:lpstr>
      <vt:lpstr>Table Design Consideration  - Plan for Date Arithmetic</vt:lpstr>
      <vt:lpstr>Table Design Considerations – Design Multiple Tables</vt:lpstr>
      <vt:lpstr>Create Tables – Primary Key</vt:lpstr>
      <vt:lpstr>Create Tables – Consider a Foreign Key</vt:lpstr>
      <vt:lpstr>Working with Multiple Tables – Table Relationships</vt:lpstr>
      <vt:lpstr>Working with Multiple Tables – Referential Integrity</vt:lpstr>
      <vt:lpstr>Working with Multiple tables - Cascades</vt:lpstr>
      <vt:lpstr>Establishing Relationships</vt:lpstr>
      <vt:lpstr>Establishing Relationships</vt:lpstr>
      <vt:lpstr>PowerPoint Presentation</vt:lpstr>
      <vt:lpstr>PowerPoint Presentation</vt:lpstr>
      <vt:lpstr>PowerPoint Presentation</vt:lpstr>
      <vt:lpstr>PowerPoint Presentation</vt:lpstr>
      <vt:lpstr>Queries</vt:lpstr>
      <vt:lpstr>What Does a Query Do?</vt:lpstr>
      <vt:lpstr>Understand the Question</vt:lpstr>
      <vt:lpstr>Record Sets</vt:lpstr>
      <vt:lpstr>Specifying Fields</vt:lpstr>
      <vt:lpstr>PowerPoint Presentation</vt:lpstr>
      <vt:lpstr>Criteria</vt:lpstr>
      <vt:lpstr>Query Types</vt:lpstr>
      <vt:lpstr>Wizard/Design View</vt:lpstr>
      <vt:lpstr>Design View</vt:lpstr>
      <vt:lpstr>Hiding Fields</vt:lpstr>
      <vt:lpstr>Running a Query</vt:lpstr>
      <vt:lpstr>Using Query Design View</vt:lpstr>
      <vt:lpstr>Select Query</vt:lpstr>
      <vt:lpstr>Specifying Criteria in a Select Query</vt:lpstr>
      <vt:lpstr>Specifying Criteria – Currency and Operands</vt:lpstr>
      <vt:lpstr>Specifying Criteria – Null Values</vt:lpstr>
      <vt:lpstr>Specifying Criteria – And and Or</vt:lpstr>
      <vt:lpstr>Copy a Query</vt:lpstr>
      <vt:lpstr>Specifying Criteria – Wildcards</vt:lpstr>
      <vt:lpstr>Run a Query</vt:lpstr>
      <vt:lpstr>PowerPoint Presentation</vt:lpstr>
      <vt:lpstr>PowerPoint Presentation</vt:lpstr>
      <vt:lpstr>PowerPoint Presentation</vt:lpstr>
      <vt:lpstr>PowerPoint Presentation</vt:lpstr>
      <vt:lpstr>PowerPoint Presentation</vt:lpstr>
      <vt:lpstr>PowerPoint Presentation</vt:lpstr>
      <vt:lpstr>Creating Queries – Using the Query Wizard</vt:lpstr>
      <vt:lpstr>Creating Queries – Using the Query Wizard: continued</vt:lpstr>
      <vt:lpstr>Creating Queries – Using the Query Wizard: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SQL- this is from Chapter 10 of text</vt:lpstr>
      <vt:lpstr> Structured Query Language</vt:lpstr>
      <vt:lpstr>Database Analysis Tools</vt:lpstr>
      <vt:lpstr>Structured Query Language</vt:lpstr>
      <vt:lpstr>Structured Query Language</vt:lpstr>
      <vt:lpstr>PowerPoint Presentation</vt:lpstr>
      <vt:lpstr>PowerPoint Presentation</vt:lpstr>
      <vt:lpstr>PowerPoint Presentation</vt:lpstr>
      <vt:lpstr>PowerPoint Presentation</vt:lpstr>
      <vt:lpstr>PowerPoint Presentation</vt:lpstr>
      <vt:lpstr>PowerPoint Presentation</vt:lpstr>
      <vt:lpstr>SQL Server Management Studio</vt:lpstr>
      <vt:lpstr>SQL Server Management Studio includes the following general features:</vt:lpstr>
      <vt:lpstr>Understand Large Database Differences</vt:lpstr>
    </vt:vector>
  </TitlesOfParts>
  <Company>Copyright (c) 2008 Pearson Prentice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Exploring Microsoft Office Access 2007</dc:subject>
  <dc:creator>x</dc:creator>
  <cp:lastModifiedBy>Yangjun Chen</cp:lastModifiedBy>
  <cp:revision>272</cp:revision>
  <dcterms:created xsi:type="dcterms:W3CDTF">2003-03-16T17:22:50Z</dcterms:created>
  <dcterms:modified xsi:type="dcterms:W3CDTF">2019-02-12T15:18:59Z</dcterms:modified>
</cp:coreProperties>
</file>